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9" r:id="rId3"/>
    <p:sldId id="264" r:id="rId4"/>
    <p:sldId id="265" r:id="rId5"/>
    <p:sldId id="261" r:id="rId6"/>
    <p:sldId id="266" r:id="rId7"/>
    <p:sldId id="267" r:id="rId8"/>
    <p:sldId id="260" r:id="rId9"/>
    <p:sldId id="268" r:id="rId10"/>
    <p:sldId id="269" r:id="rId1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114" d="100"/>
          <a:sy n="114" d="100"/>
        </p:scale>
        <p:origin x="42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BEF78-CCD0-4886-B542-D3B6890CE1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0BDB8A-F0E9-06E6-F0A1-65605BF15C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6D0B86-AE90-79DA-F23A-4FE417FDBE2C}"/>
              </a:ext>
            </a:extLst>
          </p:cNvPr>
          <p:cNvSpPr>
            <a:spLocks noGrp="1"/>
          </p:cNvSpPr>
          <p:nvPr>
            <p:ph type="dt" sz="half" idx="10"/>
          </p:nvPr>
        </p:nvSpPr>
        <p:spPr/>
        <p:txBody>
          <a:bodyPr/>
          <a:lstStyle/>
          <a:p>
            <a:fld id="{C8CFCEC4-87AC-4951-8F7A-6383791D9E31}" type="datetimeFigureOut">
              <a:rPr lang="en-US" smtClean="0"/>
              <a:t>9/16/2022</a:t>
            </a:fld>
            <a:endParaRPr lang="en-US"/>
          </a:p>
        </p:txBody>
      </p:sp>
      <p:sp>
        <p:nvSpPr>
          <p:cNvPr id="5" name="Footer Placeholder 4">
            <a:extLst>
              <a:ext uri="{FF2B5EF4-FFF2-40B4-BE49-F238E27FC236}">
                <a16:creationId xmlns:a16="http://schemas.microsoft.com/office/drawing/2014/main" id="{FC30762E-56D1-B8B8-7BD6-CC3C28B573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674FDC-88A5-BC60-4695-DD8437431B80}"/>
              </a:ext>
            </a:extLst>
          </p:cNvPr>
          <p:cNvSpPr>
            <a:spLocks noGrp="1"/>
          </p:cNvSpPr>
          <p:nvPr>
            <p:ph type="sldNum" sz="quarter" idx="12"/>
          </p:nvPr>
        </p:nvSpPr>
        <p:spPr/>
        <p:txBody>
          <a:bodyPr/>
          <a:lstStyle/>
          <a:p>
            <a:fld id="{F2C1CFF3-CAF1-45BB-A273-5573313B7CEA}" type="slidenum">
              <a:rPr lang="en-US" smtClean="0"/>
              <a:t>‹#›</a:t>
            </a:fld>
            <a:endParaRPr lang="en-US"/>
          </a:p>
        </p:txBody>
      </p:sp>
    </p:spTree>
    <p:extLst>
      <p:ext uri="{BB962C8B-B14F-4D97-AF65-F5344CB8AC3E}">
        <p14:creationId xmlns:p14="http://schemas.microsoft.com/office/powerpoint/2010/main" val="2074448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CA492-F46A-ABD2-3FC7-238BC48050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B797FB-D37B-2113-E999-71AC10A327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6C44F8-473D-6882-4B6B-2D56321C24CF}"/>
              </a:ext>
            </a:extLst>
          </p:cNvPr>
          <p:cNvSpPr>
            <a:spLocks noGrp="1"/>
          </p:cNvSpPr>
          <p:nvPr>
            <p:ph type="dt" sz="half" idx="10"/>
          </p:nvPr>
        </p:nvSpPr>
        <p:spPr/>
        <p:txBody>
          <a:bodyPr/>
          <a:lstStyle/>
          <a:p>
            <a:fld id="{C8CFCEC4-87AC-4951-8F7A-6383791D9E31}" type="datetimeFigureOut">
              <a:rPr lang="en-US" smtClean="0"/>
              <a:t>9/16/2022</a:t>
            </a:fld>
            <a:endParaRPr lang="en-US"/>
          </a:p>
        </p:txBody>
      </p:sp>
      <p:sp>
        <p:nvSpPr>
          <p:cNvPr id="5" name="Footer Placeholder 4">
            <a:extLst>
              <a:ext uri="{FF2B5EF4-FFF2-40B4-BE49-F238E27FC236}">
                <a16:creationId xmlns:a16="http://schemas.microsoft.com/office/drawing/2014/main" id="{DF637768-E67D-D67D-3293-2BA787132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1EB04-5757-E8AF-E522-4CEBFCAB8FCE}"/>
              </a:ext>
            </a:extLst>
          </p:cNvPr>
          <p:cNvSpPr>
            <a:spLocks noGrp="1"/>
          </p:cNvSpPr>
          <p:nvPr>
            <p:ph type="sldNum" sz="quarter" idx="12"/>
          </p:nvPr>
        </p:nvSpPr>
        <p:spPr/>
        <p:txBody>
          <a:bodyPr/>
          <a:lstStyle/>
          <a:p>
            <a:fld id="{F2C1CFF3-CAF1-45BB-A273-5573313B7CEA}" type="slidenum">
              <a:rPr lang="en-US" smtClean="0"/>
              <a:t>‹#›</a:t>
            </a:fld>
            <a:endParaRPr lang="en-US"/>
          </a:p>
        </p:txBody>
      </p:sp>
    </p:spTree>
    <p:extLst>
      <p:ext uri="{BB962C8B-B14F-4D97-AF65-F5344CB8AC3E}">
        <p14:creationId xmlns:p14="http://schemas.microsoft.com/office/powerpoint/2010/main" val="103020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0697DB-D9F0-E4C3-6424-38F7533C55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C925F5-D6BD-5B82-4345-7BA5E3E69A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BBA6FF-B4DE-249B-6977-7EAB2D8879E3}"/>
              </a:ext>
            </a:extLst>
          </p:cNvPr>
          <p:cNvSpPr>
            <a:spLocks noGrp="1"/>
          </p:cNvSpPr>
          <p:nvPr>
            <p:ph type="dt" sz="half" idx="10"/>
          </p:nvPr>
        </p:nvSpPr>
        <p:spPr/>
        <p:txBody>
          <a:bodyPr/>
          <a:lstStyle/>
          <a:p>
            <a:fld id="{C8CFCEC4-87AC-4951-8F7A-6383791D9E31}" type="datetimeFigureOut">
              <a:rPr lang="en-US" smtClean="0"/>
              <a:t>9/16/2022</a:t>
            </a:fld>
            <a:endParaRPr lang="en-US"/>
          </a:p>
        </p:txBody>
      </p:sp>
      <p:sp>
        <p:nvSpPr>
          <p:cNvPr id="5" name="Footer Placeholder 4">
            <a:extLst>
              <a:ext uri="{FF2B5EF4-FFF2-40B4-BE49-F238E27FC236}">
                <a16:creationId xmlns:a16="http://schemas.microsoft.com/office/drawing/2014/main" id="{71952A2E-AD6F-9A08-59D5-6167279F50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23851-82AD-5106-C140-D35D71EDB37E}"/>
              </a:ext>
            </a:extLst>
          </p:cNvPr>
          <p:cNvSpPr>
            <a:spLocks noGrp="1"/>
          </p:cNvSpPr>
          <p:nvPr>
            <p:ph type="sldNum" sz="quarter" idx="12"/>
          </p:nvPr>
        </p:nvSpPr>
        <p:spPr/>
        <p:txBody>
          <a:bodyPr/>
          <a:lstStyle/>
          <a:p>
            <a:fld id="{F2C1CFF3-CAF1-45BB-A273-5573313B7CEA}" type="slidenum">
              <a:rPr lang="en-US" smtClean="0"/>
              <a:t>‹#›</a:t>
            </a:fld>
            <a:endParaRPr lang="en-US"/>
          </a:p>
        </p:txBody>
      </p:sp>
    </p:spTree>
    <p:extLst>
      <p:ext uri="{BB962C8B-B14F-4D97-AF65-F5344CB8AC3E}">
        <p14:creationId xmlns:p14="http://schemas.microsoft.com/office/powerpoint/2010/main" val="3724895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A31CB-E98A-AA13-CB45-F257A01B94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9BEB8D-2731-D455-C667-DA4BD5AC9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7A2D32-BA81-629B-E1C6-399275FE6019}"/>
              </a:ext>
            </a:extLst>
          </p:cNvPr>
          <p:cNvSpPr>
            <a:spLocks noGrp="1"/>
          </p:cNvSpPr>
          <p:nvPr>
            <p:ph type="dt" sz="half" idx="10"/>
          </p:nvPr>
        </p:nvSpPr>
        <p:spPr/>
        <p:txBody>
          <a:bodyPr/>
          <a:lstStyle/>
          <a:p>
            <a:fld id="{C8CFCEC4-87AC-4951-8F7A-6383791D9E31}" type="datetimeFigureOut">
              <a:rPr lang="en-US" smtClean="0"/>
              <a:t>9/16/2022</a:t>
            </a:fld>
            <a:endParaRPr lang="en-US"/>
          </a:p>
        </p:txBody>
      </p:sp>
      <p:sp>
        <p:nvSpPr>
          <p:cNvPr id="5" name="Footer Placeholder 4">
            <a:extLst>
              <a:ext uri="{FF2B5EF4-FFF2-40B4-BE49-F238E27FC236}">
                <a16:creationId xmlns:a16="http://schemas.microsoft.com/office/drawing/2014/main" id="{86510E08-A173-C876-E2BA-3462C3B8E9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7360B-E206-0653-047A-65E818F49BC8}"/>
              </a:ext>
            </a:extLst>
          </p:cNvPr>
          <p:cNvSpPr>
            <a:spLocks noGrp="1"/>
          </p:cNvSpPr>
          <p:nvPr>
            <p:ph type="sldNum" sz="quarter" idx="12"/>
          </p:nvPr>
        </p:nvSpPr>
        <p:spPr/>
        <p:txBody>
          <a:bodyPr/>
          <a:lstStyle/>
          <a:p>
            <a:fld id="{F2C1CFF3-CAF1-45BB-A273-5573313B7CEA}" type="slidenum">
              <a:rPr lang="en-US" smtClean="0"/>
              <a:t>‹#›</a:t>
            </a:fld>
            <a:endParaRPr lang="en-US"/>
          </a:p>
        </p:txBody>
      </p:sp>
    </p:spTree>
    <p:extLst>
      <p:ext uri="{BB962C8B-B14F-4D97-AF65-F5344CB8AC3E}">
        <p14:creationId xmlns:p14="http://schemas.microsoft.com/office/powerpoint/2010/main" val="111911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1375F-B7B5-11D1-9746-44A77D6591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FC52A8-EE35-1277-A712-3506BAC521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337A8F-0672-D12B-CFE8-D078F17FFAEF}"/>
              </a:ext>
            </a:extLst>
          </p:cNvPr>
          <p:cNvSpPr>
            <a:spLocks noGrp="1"/>
          </p:cNvSpPr>
          <p:nvPr>
            <p:ph type="dt" sz="half" idx="10"/>
          </p:nvPr>
        </p:nvSpPr>
        <p:spPr/>
        <p:txBody>
          <a:bodyPr/>
          <a:lstStyle/>
          <a:p>
            <a:fld id="{C8CFCEC4-87AC-4951-8F7A-6383791D9E31}" type="datetimeFigureOut">
              <a:rPr lang="en-US" smtClean="0"/>
              <a:t>9/16/2022</a:t>
            </a:fld>
            <a:endParaRPr lang="en-US"/>
          </a:p>
        </p:txBody>
      </p:sp>
      <p:sp>
        <p:nvSpPr>
          <p:cNvPr id="5" name="Footer Placeholder 4">
            <a:extLst>
              <a:ext uri="{FF2B5EF4-FFF2-40B4-BE49-F238E27FC236}">
                <a16:creationId xmlns:a16="http://schemas.microsoft.com/office/drawing/2014/main" id="{996C018C-9AA3-A4A3-A100-C418455D4A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00BCFC-2135-0985-C017-BF71D4EFEF61}"/>
              </a:ext>
            </a:extLst>
          </p:cNvPr>
          <p:cNvSpPr>
            <a:spLocks noGrp="1"/>
          </p:cNvSpPr>
          <p:nvPr>
            <p:ph type="sldNum" sz="quarter" idx="12"/>
          </p:nvPr>
        </p:nvSpPr>
        <p:spPr/>
        <p:txBody>
          <a:bodyPr/>
          <a:lstStyle/>
          <a:p>
            <a:fld id="{F2C1CFF3-CAF1-45BB-A273-5573313B7CEA}" type="slidenum">
              <a:rPr lang="en-US" smtClean="0"/>
              <a:t>‹#›</a:t>
            </a:fld>
            <a:endParaRPr lang="en-US"/>
          </a:p>
        </p:txBody>
      </p:sp>
    </p:spTree>
    <p:extLst>
      <p:ext uri="{BB962C8B-B14F-4D97-AF65-F5344CB8AC3E}">
        <p14:creationId xmlns:p14="http://schemas.microsoft.com/office/powerpoint/2010/main" val="2231689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8F8B0-EC99-F8D1-D2A5-3ACA47DBE3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72DF1F-357A-5DC1-BAB7-0108BA953C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00E20B-B1D4-5ACC-FB95-09AE9A3717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916A72-1B54-4662-35CA-E2B1B7DED81C}"/>
              </a:ext>
            </a:extLst>
          </p:cNvPr>
          <p:cNvSpPr>
            <a:spLocks noGrp="1"/>
          </p:cNvSpPr>
          <p:nvPr>
            <p:ph type="dt" sz="half" idx="10"/>
          </p:nvPr>
        </p:nvSpPr>
        <p:spPr/>
        <p:txBody>
          <a:bodyPr/>
          <a:lstStyle/>
          <a:p>
            <a:fld id="{C8CFCEC4-87AC-4951-8F7A-6383791D9E31}" type="datetimeFigureOut">
              <a:rPr lang="en-US" smtClean="0"/>
              <a:t>9/16/2022</a:t>
            </a:fld>
            <a:endParaRPr lang="en-US"/>
          </a:p>
        </p:txBody>
      </p:sp>
      <p:sp>
        <p:nvSpPr>
          <p:cNvPr id="6" name="Footer Placeholder 5">
            <a:extLst>
              <a:ext uri="{FF2B5EF4-FFF2-40B4-BE49-F238E27FC236}">
                <a16:creationId xmlns:a16="http://schemas.microsoft.com/office/drawing/2014/main" id="{38AF8F26-EE23-2BD0-6CEC-F6D1F8E1F9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5224-B61B-F675-CE84-A4B54169001E}"/>
              </a:ext>
            </a:extLst>
          </p:cNvPr>
          <p:cNvSpPr>
            <a:spLocks noGrp="1"/>
          </p:cNvSpPr>
          <p:nvPr>
            <p:ph type="sldNum" sz="quarter" idx="12"/>
          </p:nvPr>
        </p:nvSpPr>
        <p:spPr/>
        <p:txBody>
          <a:bodyPr/>
          <a:lstStyle/>
          <a:p>
            <a:fld id="{F2C1CFF3-CAF1-45BB-A273-5573313B7CEA}" type="slidenum">
              <a:rPr lang="en-US" smtClean="0"/>
              <a:t>‹#›</a:t>
            </a:fld>
            <a:endParaRPr lang="en-US"/>
          </a:p>
        </p:txBody>
      </p:sp>
    </p:spTree>
    <p:extLst>
      <p:ext uri="{BB962C8B-B14F-4D97-AF65-F5344CB8AC3E}">
        <p14:creationId xmlns:p14="http://schemas.microsoft.com/office/powerpoint/2010/main" val="3213538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405E7-253B-08D0-CEF4-030D1FADE4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EEBE98-D137-6013-2CBF-0612BC8473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1DD204-9BE9-AEE7-6A32-9E81409E24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C2F455-E116-D7E1-EEFF-09827A0BDE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CCB2B4-C9E5-D382-0661-66C1CBD5C6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035F0-0E0C-D81A-63E0-3EC0B0A55DAC}"/>
              </a:ext>
            </a:extLst>
          </p:cNvPr>
          <p:cNvSpPr>
            <a:spLocks noGrp="1"/>
          </p:cNvSpPr>
          <p:nvPr>
            <p:ph type="dt" sz="half" idx="10"/>
          </p:nvPr>
        </p:nvSpPr>
        <p:spPr/>
        <p:txBody>
          <a:bodyPr/>
          <a:lstStyle/>
          <a:p>
            <a:fld id="{C8CFCEC4-87AC-4951-8F7A-6383791D9E31}" type="datetimeFigureOut">
              <a:rPr lang="en-US" smtClean="0"/>
              <a:t>9/16/2022</a:t>
            </a:fld>
            <a:endParaRPr lang="en-US"/>
          </a:p>
        </p:txBody>
      </p:sp>
      <p:sp>
        <p:nvSpPr>
          <p:cNvPr id="8" name="Footer Placeholder 7">
            <a:extLst>
              <a:ext uri="{FF2B5EF4-FFF2-40B4-BE49-F238E27FC236}">
                <a16:creationId xmlns:a16="http://schemas.microsoft.com/office/drawing/2014/main" id="{802A7D48-880C-1156-9E8C-0ECC762F8F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2B0E94-D2DD-FC6F-A18F-80381F59ADC9}"/>
              </a:ext>
            </a:extLst>
          </p:cNvPr>
          <p:cNvSpPr>
            <a:spLocks noGrp="1"/>
          </p:cNvSpPr>
          <p:nvPr>
            <p:ph type="sldNum" sz="quarter" idx="12"/>
          </p:nvPr>
        </p:nvSpPr>
        <p:spPr/>
        <p:txBody>
          <a:bodyPr/>
          <a:lstStyle/>
          <a:p>
            <a:fld id="{F2C1CFF3-CAF1-45BB-A273-5573313B7CEA}" type="slidenum">
              <a:rPr lang="en-US" smtClean="0"/>
              <a:t>‹#›</a:t>
            </a:fld>
            <a:endParaRPr lang="en-US"/>
          </a:p>
        </p:txBody>
      </p:sp>
    </p:spTree>
    <p:extLst>
      <p:ext uri="{BB962C8B-B14F-4D97-AF65-F5344CB8AC3E}">
        <p14:creationId xmlns:p14="http://schemas.microsoft.com/office/powerpoint/2010/main" val="3071144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561A6-4BE6-6758-960C-AE2BF6E539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5105AB-9A00-AF34-53A6-2FEC0FB294FB}"/>
              </a:ext>
            </a:extLst>
          </p:cNvPr>
          <p:cNvSpPr>
            <a:spLocks noGrp="1"/>
          </p:cNvSpPr>
          <p:nvPr>
            <p:ph type="dt" sz="half" idx="10"/>
          </p:nvPr>
        </p:nvSpPr>
        <p:spPr/>
        <p:txBody>
          <a:bodyPr/>
          <a:lstStyle/>
          <a:p>
            <a:fld id="{C8CFCEC4-87AC-4951-8F7A-6383791D9E31}" type="datetimeFigureOut">
              <a:rPr lang="en-US" smtClean="0"/>
              <a:t>9/16/2022</a:t>
            </a:fld>
            <a:endParaRPr lang="en-US"/>
          </a:p>
        </p:txBody>
      </p:sp>
      <p:sp>
        <p:nvSpPr>
          <p:cNvPr id="4" name="Footer Placeholder 3">
            <a:extLst>
              <a:ext uri="{FF2B5EF4-FFF2-40B4-BE49-F238E27FC236}">
                <a16:creationId xmlns:a16="http://schemas.microsoft.com/office/drawing/2014/main" id="{A30FADB2-D69B-DF03-DF56-38E4D83A27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72EA50-1116-DE03-31CC-6A05BB2C4011}"/>
              </a:ext>
            </a:extLst>
          </p:cNvPr>
          <p:cNvSpPr>
            <a:spLocks noGrp="1"/>
          </p:cNvSpPr>
          <p:nvPr>
            <p:ph type="sldNum" sz="quarter" idx="12"/>
          </p:nvPr>
        </p:nvSpPr>
        <p:spPr/>
        <p:txBody>
          <a:bodyPr/>
          <a:lstStyle/>
          <a:p>
            <a:fld id="{F2C1CFF3-CAF1-45BB-A273-5573313B7CEA}" type="slidenum">
              <a:rPr lang="en-US" smtClean="0"/>
              <a:t>‹#›</a:t>
            </a:fld>
            <a:endParaRPr lang="en-US"/>
          </a:p>
        </p:txBody>
      </p:sp>
    </p:spTree>
    <p:extLst>
      <p:ext uri="{BB962C8B-B14F-4D97-AF65-F5344CB8AC3E}">
        <p14:creationId xmlns:p14="http://schemas.microsoft.com/office/powerpoint/2010/main" val="907260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0C9EEA-C2D3-8C97-D7F2-79915705399B}"/>
              </a:ext>
            </a:extLst>
          </p:cNvPr>
          <p:cNvSpPr>
            <a:spLocks noGrp="1"/>
          </p:cNvSpPr>
          <p:nvPr>
            <p:ph type="dt" sz="half" idx="10"/>
          </p:nvPr>
        </p:nvSpPr>
        <p:spPr/>
        <p:txBody>
          <a:bodyPr/>
          <a:lstStyle/>
          <a:p>
            <a:fld id="{C8CFCEC4-87AC-4951-8F7A-6383791D9E31}" type="datetimeFigureOut">
              <a:rPr lang="en-US" smtClean="0"/>
              <a:t>9/16/2022</a:t>
            </a:fld>
            <a:endParaRPr lang="en-US"/>
          </a:p>
        </p:txBody>
      </p:sp>
      <p:sp>
        <p:nvSpPr>
          <p:cNvPr id="3" name="Footer Placeholder 2">
            <a:extLst>
              <a:ext uri="{FF2B5EF4-FFF2-40B4-BE49-F238E27FC236}">
                <a16:creationId xmlns:a16="http://schemas.microsoft.com/office/drawing/2014/main" id="{980AA543-9B5B-BF4E-164A-A178B210F7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2A5500-B53A-A431-7ECA-BB42AD4DFA46}"/>
              </a:ext>
            </a:extLst>
          </p:cNvPr>
          <p:cNvSpPr>
            <a:spLocks noGrp="1"/>
          </p:cNvSpPr>
          <p:nvPr>
            <p:ph type="sldNum" sz="quarter" idx="12"/>
          </p:nvPr>
        </p:nvSpPr>
        <p:spPr/>
        <p:txBody>
          <a:bodyPr/>
          <a:lstStyle/>
          <a:p>
            <a:fld id="{F2C1CFF3-CAF1-45BB-A273-5573313B7CEA}" type="slidenum">
              <a:rPr lang="en-US" smtClean="0"/>
              <a:t>‹#›</a:t>
            </a:fld>
            <a:endParaRPr lang="en-US"/>
          </a:p>
        </p:txBody>
      </p:sp>
    </p:spTree>
    <p:extLst>
      <p:ext uri="{BB962C8B-B14F-4D97-AF65-F5344CB8AC3E}">
        <p14:creationId xmlns:p14="http://schemas.microsoft.com/office/powerpoint/2010/main" val="4012651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DACC6-1E31-82FE-3B0E-1DCC090B55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45A505-28D6-2FC7-9F6E-FFA70AF7A5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10D67F-7F98-B0AA-1140-6BA17B77F0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B9CD91-AAC0-0934-2700-2C12D3E52BE7}"/>
              </a:ext>
            </a:extLst>
          </p:cNvPr>
          <p:cNvSpPr>
            <a:spLocks noGrp="1"/>
          </p:cNvSpPr>
          <p:nvPr>
            <p:ph type="dt" sz="half" idx="10"/>
          </p:nvPr>
        </p:nvSpPr>
        <p:spPr/>
        <p:txBody>
          <a:bodyPr/>
          <a:lstStyle/>
          <a:p>
            <a:fld id="{C8CFCEC4-87AC-4951-8F7A-6383791D9E31}" type="datetimeFigureOut">
              <a:rPr lang="en-US" smtClean="0"/>
              <a:t>9/16/2022</a:t>
            </a:fld>
            <a:endParaRPr lang="en-US"/>
          </a:p>
        </p:txBody>
      </p:sp>
      <p:sp>
        <p:nvSpPr>
          <p:cNvPr id="6" name="Footer Placeholder 5">
            <a:extLst>
              <a:ext uri="{FF2B5EF4-FFF2-40B4-BE49-F238E27FC236}">
                <a16:creationId xmlns:a16="http://schemas.microsoft.com/office/drawing/2014/main" id="{8DCD200D-529C-D128-0210-5311C08148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DDA57C-A7A4-6A0B-612A-BD336AF81584}"/>
              </a:ext>
            </a:extLst>
          </p:cNvPr>
          <p:cNvSpPr>
            <a:spLocks noGrp="1"/>
          </p:cNvSpPr>
          <p:nvPr>
            <p:ph type="sldNum" sz="quarter" idx="12"/>
          </p:nvPr>
        </p:nvSpPr>
        <p:spPr/>
        <p:txBody>
          <a:bodyPr/>
          <a:lstStyle/>
          <a:p>
            <a:fld id="{F2C1CFF3-CAF1-45BB-A273-5573313B7CEA}" type="slidenum">
              <a:rPr lang="en-US" smtClean="0"/>
              <a:t>‹#›</a:t>
            </a:fld>
            <a:endParaRPr lang="en-US"/>
          </a:p>
        </p:txBody>
      </p:sp>
    </p:spTree>
    <p:extLst>
      <p:ext uri="{BB962C8B-B14F-4D97-AF65-F5344CB8AC3E}">
        <p14:creationId xmlns:p14="http://schemas.microsoft.com/office/powerpoint/2010/main" val="141684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97C6-28CB-1E0B-1AA1-E362582110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AE21E3-5D13-F695-FC20-8818510F28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F1DA64-3E35-C291-5E74-5A2E3BCCF0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3267CE-98B3-8310-2618-F0F4B064E24F}"/>
              </a:ext>
            </a:extLst>
          </p:cNvPr>
          <p:cNvSpPr>
            <a:spLocks noGrp="1"/>
          </p:cNvSpPr>
          <p:nvPr>
            <p:ph type="dt" sz="half" idx="10"/>
          </p:nvPr>
        </p:nvSpPr>
        <p:spPr/>
        <p:txBody>
          <a:bodyPr/>
          <a:lstStyle/>
          <a:p>
            <a:fld id="{C8CFCEC4-87AC-4951-8F7A-6383791D9E31}" type="datetimeFigureOut">
              <a:rPr lang="en-US" smtClean="0"/>
              <a:t>9/16/2022</a:t>
            </a:fld>
            <a:endParaRPr lang="en-US"/>
          </a:p>
        </p:txBody>
      </p:sp>
      <p:sp>
        <p:nvSpPr>
          <p:cNvPr id="6" name="Footer Placeholder 5">
            <a:extLst>
              <a:ext uri="{FF2B5EF4-FFF2-40B4-BE49-F238E27FC236}">
                <a16:creationId xmlns:a16="http://schemas.microsoft.com/office/drawing/2014/main" id="{2BCD01CD-4965-0E0F-91D3-08077D8874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08474C-7CA8-2FFE-497C-EB79A81ECFC2}"/>
              </a:ext>
            </a:extLst>
          </p:cNvPr>
          <p:cNvSpPr>
            <a:spLocks noGrp="1"/>
          </p:cNvSpPr>
          <p:nvPr>
            <p:ph type="sldNum" sz="quarter" idx="12"/>
          </p:nvPr>
        </p:nvSpPr>
        <p:spPr/>
        <p:txBody>
          <a:bodyPr/>
          <a:lstStyle/>
          <a:p>
            <a:fld id="{F2C1CFF3-CAF1-45BB-A273-5573313B7CEA}" type="slidenum">
              <a:rPr lang="en-US" smtClean="0"/>
              <a:t>‹#›</a:t>
            </a:fld>
            <a:endParaRPr lang="en-US"/>
          </a:p>
        </p:txBody>
      </p:sp>
    </p:spTree>
    <p:extLst>
      <p:ext uri="{BB962C8B-B14F-4D97-AF65-F5344CB8AC3E}">
        <p14:creationId xmlns:p14="http://schemas.microsoft.com/office/powerpoint/2010/main" val="1065672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6ADB76-8137-DB18-DBBA-E5B34EF2F6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E25C55-7199-44D3-A6FF-567AA54B33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6746E-981E-6F4B-D83E-0EEF43832C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CFCEC4-87AC-4951-8F7A-6383791D9E31}" type="datetimeFigureOut">
              <a:rPr lang="en-US" smtClean="0"/>
              <a:t>9/16/2022</a:t>
            </a:fld>
            <a:endParaRPr lang="en-US"/>
          </a:p>
        </p:txBody>
      </p:sp>
      <p:sp>
        <p:nvSpPr>
          <p:cNvPr id="5" name="Footer Placeholder 4">
            <a:extLst>
              <a:ext uri="{FF2B5EF4-FFF2-40B4-BE49-F238E27FC236}">
                <a16:creationId xmlns:a16="http://schemas.microsoft.com/office/drawing/2014/main" id="{E5EAC6FE-E8E4-0488-22D8-BA0923066B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0997B4-3BE5-F13A-A294-F37D958A99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C1CFF3-CAF1-45BB-A273-5573313B7CEA}" type="slidenum">
              <a:rPr lang="en-US" smtClean="0"/>
              <a:t>‹#›</a:t>
            </a:fld>
            <a:endParaRPr lang="en-US"/>
          </a:p>
        </p:txBody>
      </p:sp>
    </p:spTree>
    <p:extLst>
      <p:ext uri="{BB962C8B-B14F-4D97-AF65-F5344CB8AC3E}">
        <p14:creationId xmlns:p14="http://schemas.microsoft.com/office/powerpoint/2010/main" val="3166628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info@erdenesalt.mn" TargetMode="Externa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tiff"/><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hyperlink" Target="mailto:info@erdenesalt.m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hyperlink" Target="mailto:info@erdenesalt.m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497"/>
          <a:stretch/>
        </p:blipFill>
        <p:spPr>
          <a:xfrm>
            <a:off x="9446" y="-12893"/>
            <a:ext cx="12192000" cy="6870893"/>
          </a:xfrm>
          <a:prstGeom prst="rect">
            <a:avLst/>
          </a:prstGeom>
        </p:spPr>
      </p:pic>
      <p:sp>
        <p:nvSpPr>
          <p:cNvPr id="9" name="Rectangle 8">
            <a:extLst>
              <a:ext uri="{FF2B5EF4-FFF2-40B4-BE49-F238E27FC236}">
                <a16:creationId xmlns:a16="http://schemas.microsoft.com/office/drawing/2014/main" id="{CC71F6CF-1A4D-4096-A641-B1048A794236}"/>
              </a:ext>
            </a:extLst>
          </p:cNvPr>
          <p:cNvSpPr/>
          <p:nvPr/>
        </p:nvSpPr>
        <p:spPr>
          <a:xfrm>
            <a:off x="-9446" y="-104856"/>
            <a:ext cx="12201446" cy="6883785"/>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p:cNvSpPr txBox="1">
            <a:spLocks/>
          </p:cNvSpPr>
          <p:nvPr/>
        </p:nvSpPr>
        <p:spPr>
          <a:xfrm>
            <a:off x="485736" y="2081047"/>
            <a:ext cx="11229976" cy="952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n-MN" sz="5500" b="1" dirty="0">
                <a:solidFill>
                  <a:schemeClr val="bg1"/>
                </a:solidFill>
                <a:latin typeface="+mn-lt"/>
                <a:cs typeface="Times New Roman" panose="02020603050405020304" pitchFamily="18" charset="0"/>
              </a:rPr>
              <a:t>“ЭРДЭНЭС АЛТ РЕСУРС” ХХК </a:t>
            </a:r>
            <a:endParaRPr lang="en-US" sz="5500" b="1" dirty="0">
              <a:latin typeface="+mn-lt"/>
            </a:endParaRPr>
          </a:p>
        </p:txBody>
      </p:sp>
      <p:sp>
        <p:nvSpPr>
          <p:cNvPr id="6" name="TextBox 5">
            <a:extLst>
              <a:ext uri="{FF2B5EF4-FFF2-40B4-BE49-F238E27FC236}">
                <a16:creationId xmlns:a16="http://schemas.microsoft.com/office/drawing/2014/main" id="{26D197AD-823F-4AA3-8469-2A534D795AEC}"/>
              </a:ext>
            </a:extLst>
          </p:cNvPr>
          <p:cNvSpPr txBox="1"/>
          <p:nvPr/>
        </p:nvSpPr>
        <p:spPr>
          <a:xfrm>
            <a:off x="128793" y="6367949"/>
            <a:ext cx="4954137" cy="400110"/>
          </a:xfrm>
          <a:prstGeom prst="rect">
            <a:avLst/>
          </a:prstGeom>
          <a:noFill/>
        </p:spPr>
        <p:txBody>
          <a:bodyPr wrap="square" rtlCol="0">
            <a:spAutoFit/>
          </a:bodyPr>
          <a:lstStyle/>
          <a:p>
            <a:pPr algn="just" defTabSz="461963"/>
            <a:r>
              <a:rPr lang="mn-MN" sz="1000" i="1" dirty="0">
                <a:solidFill>
                  <a:schemeClr val="bg1"/>
                </a:solidFill>
              </a:rPr>
              <a:t>Зураг</a:t>
            </a:r>
            <a:r>
              <a:rPr lang="en-US" sz="1000" i="1" dirty="0">
                <a:solidFill>
                  <a:schemeClr val="bg1"/>
                </a:solidFill>
              </a:rPr>
              <a:t>:</a:t>
            </a:r>
            <a:r>
              <a:rPr lang="mn-MN" sz="1000" i="1" dirty="0">
                <a:solidFill>
                  <a:schemeClr val="bg1"/>
                </a:solidFill>
              </a:rPr>
              <a:t> Баянхонгор аймгийн Шинэжинст сумын нутагт байрлах Компанийн эзэмшлийн Хүрэнцавын  хайгуулын талбай</a:t>
            </a:r>
            <a:endParaRPr lang="en-US" sz="1000" i="1" dirty="0">
              <a:solidFill>
                <a:schemeClr val="bg1"/>
              </a:solidFill>
            </a:endParaRPr>
          </a:p>
        </p:txBody>
      </p:sp>
      <p:pic>
        <p:nvPicPr>
          <p:cNvPr id="7" name="Picture 6"/>
          <p:cNvPicPr>
            <a:picLocks noChangeAspect="1"/>
          </p:cNvPicPr>
          <p:nvPr/>
        </p:nvPicPr>
        <p:blipFill>
          <a:blip r:embed="rId3"/>
          <a:stretch>
            <a:fillRect/>
          </a:stretch>
        </p:blipFill>
        <p:spPr>
          <a:xfrm>
            <a:off x="357577" y="389055"/>
            <a:ext cx="2040544" cy="67546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7482" y="389055"/>
            <a:ext cx="3226358" cy="675469"/>
          </a:xfrm>
          <a:prstGeom prst="rect">
            <a:avLst/>
          </a:prstGeom>
        </p:spPr>
      </p:pic>
      <p:sp>
        <p:nvSpPr>
          <p:cNvPr id="8" name="Rectangle 7"/>
          <p:cNvSpPr/>
          <p:nvPr/>
        </p:nvSpPr>
        <p:spPr>
          <a:xfrm>
            <a:off x="7427402" y="5033342"/>
            <a:ext cx="4443896" cy="584775"/>
          </a:xfrm>
          <a:prstGeom prst="rect">
            <a:avLst/>
          </a:prstGeom>
        </p:spPr>
        <p:txBody>
          <a:bodyPr wrap="square">
            <a:spAutoFit/>
          </a:bodyPr>
          <a:lstStyle/>
          <a:p>
            <a:r>
              <a:rPr lang="mn-MN" sz="3200" dirty="0">
                <a:solidFill>
                  <a:schemeClr val="bg1"/>
                </a:solidFill>
                <a:cs typeface="Times New Roman" panose="02020603050405020304" pitchFamily="18" charset="0"/>
              </a:rPr>
              <a:t>Геологи хайгуулын ажил</a:t>
            </a:r>
            <a:endParaRPr lang="en-US" sz="3200" dirty="0"/>
          </a:p>
        </p:txBody>
      </p:sp>
    </p:spTree>
    <p:extLst>
      <p:ext uri="{BB962C8B-B14F-4D97-AF65-F5344CB8AC3E}">
        <p14:creationId xmlns:p14="http://schemas.microsoft.com/office/powerpoint/2010/main" val="7503688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000" y="158644"/>
            <a:ext cx="11502189" cy="581358"/>
          </a:xfrm>
        </p:spPr>
        <p:txBody>
          <a:bodyPr>
            <a:normAutofit/>
          </a:bodyPr>
          <a:lstStyle/>
          <a:p>
            <a:r>
              <a:rPr lang="mn-MN" sz="2400" dirty="0"/>
              <a:t> </a:t>
            </a:r>
            <a:r>
              <a:rPr lang="mn-MN" sz="2200" b="1" cap="all" dirty="0">
                <a:solidFill>
                  <a:srgbClr val="193477"/>
                </a:solidFill>
                <a:latin typeface="+mn-lt"/>
                <a:ea typeface="Cambria" panose="02040503050406030204" pitchFamily="18" charset="0"/>
                <a:cs typeface="Calibri" panose="020F0502020204030204" pitchFamily="34" charset="0"/>
              </a:rPr>
              <a:t>Судлагдсан байдал. 2 /2019 он/. “АМС-2017” төсөл</a:t>
            </a:r>
            <a:r>
              <a:rPr lang="en-US" sz="2200" b="1" cap="all" dirty="0">
                <a:solidFill>
                  <a:srgbClr val="193477"/>
                </a:solidFill>
                <a:latin typeface="+mn-lt"/>
                <a:ea typeface="Cambria" panose="02040503050406030204" pitchFamily="18" charset="0"/>
                <a:cs typeface="Calibri" panose="020F0502020204030204" pitchFamily="34" charset="0"/>
              </a:rPr>
              <a:t> </a:t>
            </a:r>
          </a:p>
        </p:txBody>
      </p:sp>
      <p:sp>
        <p:nvSpPr>
          <p:cNvPr id="3" name="Content Placeholder 2"/>
          <p:cNvSpPr>
            <a:spLocks noGrp="1"/>
          </p:cNvSpPr>
          <p:nvPr>
            <p:ph idx="1"/>
          </p:nvPr>
        </p:nvSpPr>
        <p:spPr>
          <a:xfrm>
            <a:off x="457054" y="795308"/>
            <a:ext cx="11389894" cy="4351338"/>
          </a:xfrm>
        </p:spPr>
        <p:txBody>
          <a:bodyPr/>
          <a:lstStyle/>
          <a:p>
            <a:pPr marL="0" indent="0" algn="just">
              <a:buNone/>
            </a:pPr>
            <a:r>
              <a:rPr lang="en-US" sz="1600" dirty="0"/>
              <a:t>        </a:t>
            </a:r>
            <a:r>
              <a:rPr lang="mn-MN" sz="1600" dirty="0"/>
              <a:t>Довжоот талбайн (Cu,Mo,Au) илрэлд “Геологийн судалгааны төв ТӨҮГ “АМС-2017” төслийн хүрээнд эрэл шалгалтын 12.9т.км маршрут гүйцэтгэж, 1ш цэглэн дээж, талбайн төв хэсэгт 3.5км урттай 3 шугамын дагуу нийт 10.5</a:t>
            </a:r>
            <a:r>
              <a:rPr lang="en-US" sz="1600" dirty="0"/>
              <a:t> </a:t>
            </a:r>
            <a:r>
              <a:rPr lang="mn-MN" sz="1600" dirty="0"/>
              <a:t>т.км цахилгаан хайгуулын (АТ-ПД) ажил тус тус  хийж гүйцэтгэсэн байдаг</a:t>
            </a:r>
            <a:r>
              <a:rPr lang="en-US" sz="1600" dirty="0"/>
              <a:t>.  </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298" y="213950"/>
            <a:ext cx="465513" cy="454688"/>
          </a:xfrm>
          <a:prstGeom prst="rect">
            <a:avLst/>
          </a:prstGeom>
        </p:spPr>
      </p:pic>
      <p:pic>
        <p:nvPicPr>
          <p:cNvPr id="9" name="Picture 8"/>
          <p:cNvPicPr/>
          <p:nvPr/>
        </p:nvPicPr>
        <p:blipFill rotWithShape="1">
          <a:blip r:embed="rId3" cstate="print">
            <a:extLst>
              <a:ext uri="{28A0092B-C50C-407E-A947-70E740481C1C}">
                <a14:useLocalDpi xmlns:a14="http://schemas.microsoft.com/office/drawing/2010/main" val="0"/>
              </a:ext>
            </a:extLst>
          </a:blip>
          <a:srcRect t="2848" b="39447"/>
          <a:stretch/>
        </p:blipFill>
        <p:spPr bwMode="auto">
          <a:xfrm>
            <a:off x="2293217" y="1730433"/>
            <a:ext cx="7357860" cy="4653741"/>
          </a:xfrm>
          <a:prstGeom prst="rect">
            <a:avLst/>
          </a:prstGeom>
          <a:ln w="317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cxnSp>
        <p:nvCxnSpPr>
          <p:cNvPr id="6" name="Straight Connector 5">
            <a:extLst>
              <a:ext uri="{FF2B5EF4-FFF2-40B4-BE49-F238E27FC236}">
                <a16:creationId xmlns:a16="http://schemas.microsoft.com/office/drawing/2014/main" id="{2F858D29-4DBE-4837-9CA4-7E506F033878}"/>
              </a:ext>
            </a:extLst>
          </p:cNvPr>
          <p:cNvCxnSpPr>
            <a:cxnSpLocks/>
          </p:cNvCxnSpPr>
          <p:nvPr/>
        </p:nvCxnSpPr>
        <p:spPr>
          <a:xfrm>
            <a:off x="224298" y="772721"/>
            <a:ext cx="11657628" cy="0"/>
          </a:xfrm>
          <a:prstGeom prst="line">
            <a:avLst/>
          </a:prstGeom>
          <a:ln w="38100">
            <a:solidFill>
              <a:srgbClr val="193477"/>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9439579" y="295435"/>
            <a:ext cx="2416815" cy="307777"/>
          </a:xfrm>
          <a:prstGeom prst="rect">
            <a:avLst/>
          </a:prstGeom>
        </p:spPr>
        <p:txBody>
          <a:bodyPr wrap="none">
            <a:spAutoFit/>
          </a:bodyPr>
          <a:lstStyle/>
          <a:p>
            <a:r>
              <a:rPr lang="mn-MN" sz="1400" b="1" dirty="0">
                <a:cs typeface="Times New Roman" panose="02020603050405020304" pitchFamily="18" charset="0"/>
              </a:rPr>
              <a:t>“ЭРДЭНЭС АЛТ РЕСУРС” ХХК </a:t>
            </a:r>
            <a:endParaRPr lang="en-US" sz="1400" b="1" dirty="0"/>
          </a:p>
        </p:txBody>
      </p:sp>
    </p:spTree>
    <p:extLst>
      <p:ext uri="{BB962C8B-B14F-4D97-AF65-F5344CB8AC3E}">
        <p14:creationId xmlns:p14="http://schemas.microsoft.com/office/powerpoint/2010/main" val="926201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A9D8BB-D5D1-0628-7EEC-F5652B484924}"/>
              </a:ext>
            </a:extLst>
          </p:cNvPr>
          <p:cNvSpPr txBox="1"/>
          <p:nvPr/>
        </p:nvSpPr>
        <p:spPr>
          <a:xfrm>
            <a:off x="939339" y="187842"/>
            <a:ext cx="6522091" cy="430887"/>
          </a:xfrm>
          <a:prstGeom prst="rect">
            <a:avLst/>
          </a:prstGeom>
          <a:noFill/>
        </p:spPr>
        <p:txBody>
          <a:bodyPr wrap="square" lIns="91440" tIns="45720" rIns="91440" bIns="45720" rtlCol="0" anchor="t">
            <a:spAutoFit/>
          </a:bodyPr>
          <a:lstStyle/>
          <a:p>
            <a:pPr>
              <a:tabLst>
                <a:tab pos="5943600" algn="l"/>
                <a:tab pos="6684963" algn="l"/>
                <a:tab pos="7142163" algn="l"/>
              </a:tabLst>
              <a:defRPr/>
            </a:pPr>
            <a:r>
              <a:rPr lang="mn-MN" sz="2200" b="1" cap="all" dirty="0">
                <a:solidFill>
                  <a:srgbClr val="193477"/>
                </a:solidFill>
                <a:ea typeface="Cambria" panose="02040503050406030204" pitchFamily="18" charset="0"/>
                <a:cs typeface="Calibri" panose="020F0502020204030204" pitchFamily="34" charset="0"/>
              </a:rPr>
              <a:t>Мухар хар толгой хайгуулын талбайн тухай</a:t>
            </a:r>
            <a:endParaRPr kumimoji="0" lang="mn-MN" sz="2200" b="1" i="0" u="none" strike="noStrike" kern="1200" cap="none" spc="0" normalizeH="0" baseline="0" noProof="0" dirty="0">
              <a:ln>
                <a:noFill/>
              </a:ln>
              <a:solidFill>
                <a:srgbClr val="002060"/>
              </a:solidFill>
              <a:uLnTx/>
              <a:uFillTx/>
              <a:cs typeface="Arial" panose="020B0604020202020204" pitchFamily="34" charset="0"/>
            </a:endParaRPr>
          </a:p>
        </p:txBody>
      </p:sp>
      <p:sp>
        <p:nvSpPr>
          <p:cNvPr id="6" name="Right Arrow 3">
            <a:extLst>
              <a:ext uri="{FF2B5EF4-FFF2-40B4-BE49-F238E27FC236}">
                <a16:creationId xmlns:a16="http://schemas.microsoft.com/office/drawing/2014/main" id="{F81AB09C-7135-D520-1B5D-2AFA253C24D9}"/>
              </a:ext>
            </a:extLst>
          </p:cNvPr>
          <p:cNvSpPr/>
          <p:nvPr/>
        </p:nvSpPr>
        <p:spPr>
          <a:xfrm>
            <a:off x="7852242" y="875965"/>
            <a:ext cx="3651431" cy="402892"/>
          </a:xfrm>
          <a:prstGeom prst="rightArrow">
            <a:avLst/>
          </a:prstGeom>
          <a:gradFill flip="none" rotWithShape="1">
            <a:gsLst>
              <a:gs pos="4000">
                <a:srgbClr val="FF6600"/>
              </a:gs>
              <a:gs pos="60000">
                <a:schemeClr val="bg1"/>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2060"/>
              </a:solidFill>
              <a:effectLst/>
              <a:uLnTx/>
              <a:uFillTx/>
              <a:cs typeface="Arial"/>
            </a:endParaRPr>
          </a:p>
        </p:txBody>
      </p:sp>
      <p:graphicFrame>
        <p:nvGraphicFramePr>
          <p:cNvPr id="17" name="Table 16">
            <a:extLst>
              <a:ext uri="{FF2B5EF4-FFF2-40B4-BE49-F238E27FC236}">
                <a16:creationId xmlns:a16="http://schemas.microsoft.com/office/drawing/2014/main" id="{EEBD6479-2C82-106A-4F52-FEECF7DFC680}"/>
              </a:ext>
            </a:extLst>
          </p:cNvPr>
          <p:cNvGraphicFramePr>
            <a:graphicFrameLocks noGrp="1"/>
          </p:cNvGraphicFramePr>
          <p:nvPr>
            <p:extLst>
              <p:ext uri="{D42A27DB-BD31-4B8C-83A1-F6EECF244321}">
                <p14:modId xmlns:p14="http://schemas.microsoft.com/office/powerpoint/2010/main" val="1306378469"/>
              </p:ext>
            </p:extLst>
          </p:nvPr>
        </p:nvGraphicFramePr>
        <p:xfrm>
          <a:off x="535711" y="879405"/>
          <a:ext cx="6925719" cy="2420155"/>
        </p:xfrm>
        <a:graphic>
          <a:graphicData uri="http://schemas.openxmlformats.org/drawingml/2006/table">
            <a:tbl>
              <a:tblPr firstRow="1" bandRow="1">
                <a:tableStyleId>{21E4AEA4-8DFA-4A89-87EB-49C32662AFE0}</a:tableStyleId>
              </a:tblPr>
              <a:tblGrid>
                <a:gridCol w="802638">
                  <a:extLst>
                    <a:ext uri="{9D8B030D-6E8A-4147-A177-3AD203B41FA5}">
                      <a16:colId xmlns:a16="http://schemas.microsoft.com/office/drawing/2014/main" val="3882897820"/>
                    </a:ext>
                  </a:extLst>
                </a:gridCol>
                <a:gridCol w="1280160">
                  <a:extLst>
                    <a:ext uri="{9D8B030D-6E8A-4147-A177-3AD203B41FA5}">
                      <a16:colId xmlns:a16="http://schemas.microsoft.com/office/drawing/2014/main" val="20001"/>
                    </a:ext>
                  </a:extLst>
                </a:gridCol>
                <a:gridCol w="4842921">
                  <a:extLst>
                    <a:ext uri="{9D8B030D-6E8A-4147-A177-3AD203B41FA5}">
                      <a16:colId xmlns:a16="http://schemas.microsoft.com/office/drawing/2014/main" val="3097195125"/>
                    </a:ext>
                  </a:extLst>
                </a:gridCol>
              </a:tblGrid>
              <a:tr h="251158">
                <a:tc gridSpan="3">
                  <a:txBody>
                    <a:bodyPr/>
                    <a:lstStyle/>
                    <a:p>
                      <a:pPr algn="ctr" rtl="0" fontAlgn="ctr"/>
                      <a:r>
                        <a:rPr lang="mn-MN" sz="1600" u="none" strike="noStrike" dirty="0">
                          <a:effectLst/>
                        </a:rPr>
                        <a:t>ТӨСЛИЙН ТОЙМ МЭДЭЭЛЭЛ</a:t>
                      </a:r>
                      <a:endParaRPr lang="mn-MN" sz="1600" b="1" i="0" u="none" strike="noStrike" dirty="0">
                        <a:solidFill>
                          <a:srgbClr val="FFFFFF"/>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0655602"/>
                  </a:ext>
                </a:extLst>
              </a:tr>
              <a:tr h="221656">
                <a:tc gridSpan="2">
                  <a:txBody>
                    <a:bodyPr/>
                    <a:lstStyle/>
                    <a:p>
                      <a:pPr algn="l" rtl="0" fontAlgn="ctr"/>
                      <a:r>
                        <a:rPr lang="mn-MN" sz="1200" u="none" strike="noStrike" dirty="0">
                          <a:effectLst/>
                        </a:rPr>
                        <a:t>Хувьцаа эзэмшигч:</a:t>
                      </a:r>
                      <a:endParaRPr lang="mn-MN" sz="12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mn-MN" sz="1200" b="0" i="0" u="none" strike="noStrike" dirty="0">
                          <a:solidFill>
                            <a:srgbClr val="000000"/>
                          </a:solidFill>
                          <a:effectLst/>
                          <a:latin typeface="Calibri" panose="020F0502020204030204" pitchFamily="34" charset="0"/>
                        </a:rPr>
                        <a:t>“Эрдэнэс Алт ресурс” ХХК </a:t>
                      </a:r>
                    </a:p>
                  </a:txBody>
                  <a:tcPr marL="9525" marR="9525" marT="9525" marB="0" anchor="ctr"/>
                </a:tc>
                <a:extLst>
                  <a:ext uri="{0D108BD9-81ED-4DB2-BD59-A6C34878D82A}">
                    <a16:rowId xmlns:a16="http://schemas.microsoft.com/office/drawing/2014/main" val="2156981617"/>
                  </a:ext>
                </a:extLst>
              </a:tr>
              <a:tr h="372015">
                <a:tc gridSpan="2">
                  <a:txBody>
                    <a:bodyPr/>
                    <a:lstStyle/>
                    <a:p>
                      <a:pPr algn="l" rtl="0" fontAlgn="ctr"/>
                      <a:r>
                        <a:rPr lang="mn-MN" sz="1200" u="none" strike="noStrike" dirty="0">
                          <a:effectLst/>
                        </a:rPr>
                        <a:t>Байршил:</a:t>
                      </a:r>
                      <a:endParaRPr lang="mn-MN" sz="12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l" defTabSz="914400" rtl="0" eaLnBrk="1" fontAlgn="ctr" latinLnBrk="0" hangingPunct="1"/>
                      <a:r>
                        <a:rPr lang="mn-MN" sz="1200" b="0" i="0" u="none" strike="noStrike" kern="1200" dirty="0">
                          <a:solidFill>
                            <a:srgbClr val="000000"/>
                          </a:solidFill>
                          <a:effectLst/>
                          <a:latin typeface="Calibri" panose="020F0502020204030204" pitchFamily="34" charset="0"/>
                          <a:ea typeface="+mn-ea"/>
                          <a:cs typeface="+mn-cs"/>
                        </a:rPr>
                        <a:t>Баянхонгор аймгийн Шинэжинст сумын нутагт, Дөш уулаас (1159.7м) баруун хойд зүгт 13.4 км</a:t>
                      </a:r>
                      <a:r>
                        <a:rPr lang="en-US" sz="1200" b="0" i="0" u="none" strike="noStrike" kern="1200" dirty="0">
                          <a:solidFill>
                            <a:srgbClr val="000000"/>
                          </a:solidFill>
                          <a:effectLst/>
                          <a:latin typeface="Calibri" panose="020F0502020204030204" pitchFamily="34" charset="0"/>
                          <a:ea typeface="+mn-ea"/>
                          <a:cs typeface="+mn-cs"/>
                        </a:rPr>
                        <a:t>-</a:t>
                      </a:r>
                      <a:r>
                        <a:rPr lang="mn-MN" sz="1200" b="0" i="0" u="none" strike="noStrike" kern="1200" dirty="0">
                          <a:solidFill>
                            <a:srgbClr val="000000"/>
                          </a:solidFill>
                          <a:effectLst/>
                          <a:latin typeface="Calibri" panose="020F0502020204030204" pitchFamily="34" charset="0"/>
                          <a:ea typeface="+mn-ea"/>
                          <a:cs typeface="+mn-cs"/>
                        </a:rPr>
                        <a:t>т, </a:t>
                      </a:r>
                      <a:r>
                        <a:rPr lang="en-US" sz="1200" b="0" i="0" u="none" strike="noStrike" kern="1200" dirty="0">
                          <a:solidFill>
                            <a:srgbClr val="000000"/>
                          </a:solidFill>
                          <a:effectLst/>
                          <a:latin typeface="Calibri" panose="020F0502020204030204" pitchFamily="34" charset="0"/>
                          <a:ea typeface="+mn-ea"/>
                          <a:cs typeface="+mn-cs"/>
                        </a:rPr>
                        <a:t>L-47-6-</a:t>
                      </a:r>
                      <a:r>
                        <a:rPr lang="mn-MN" sz="1200" b="0" i="0" u="none" strike="noStrike" kern="1200" dirty="0">
                          <a:solidFill>
                            <a:srgbClr val="000000"/>
                          </a:solidFill>
                          <a:effectLst/>
                          <a:latin typeface="Calibri" panose="020F0502020204030204" pitchFamily="34" charset="0"/>
                          <a:ea typeface="+mn-ea"/>
                          <a:cs typeface="+mn-cs"/>
                        </a:rPr>
                        <a:t>Г хавтгайн хойд захад оршино. </a:t>
                      </a:r>
                    </a:p>
                  </a:txBody>
                  <a:tcPr marL="9525" marR="9525" marT="9525" marB="0" anchor="ctr"/>
                </a:tc>
                <a:extLst>
                  <a:ext uri="{0D108BD9-81ED-4DB2-BD59-A6C34878D82A}">
                    <a16:rowId xmlns:a16="http://schemas.microsoft.com/office/drawing/2014/main" val="738402822"/>
                  </a:ext>
                </a:extLst>
              </a:tr>
              <a:tr h="198749">
                <a:tc gridSpan="2">
                  <a:txBody>
                    <a:bodyPr/>
                    <a:lstStyle/>
                    <a:p>
                      <a:pPr algn="l" rtl="0" fontAlgn="ctr"/>
                      <a:r>
                        <a:rPr lang="mn-MN" sz="1200" b="0" i="0" u="none" strike="noStrike" dirty="0">
                          <a:solidFill>
                            <a:srgbClr val="000000"/>
                          </a:solidFill>
                          <a:effectLst/>
                          <a:latin typeface="Calibri" panose="020F0502020204030204" pitchFamily="34" charset="0"/>
                        </a:rPr>
                        <a:t>Координат </a:t>
                      </a:r>
                    </a:p>
                  </a:txBody>
                  <a:tcPr marL="9525" marR="9525" marT="9525" marB="0" anchor="ctr"/>
                </a:tc>
                <a:tc h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l" defTabSz="914400" rtl="0" eaLnBrk="1" fontAlgn="ctr" latinLnBrk="0" hangingPunct="1"/>
                      <a:r>
                        <a:rPr lang="mn-MN" sz="1200" b="0" i="0" u="none" strike="noStrike" kern="1200" dirty="0">
                          <a:solidFill>
                            <a:srgbClr val="000000"/>
                          </a:solidFill>
                          <a:effectLst/>
                          <a:latin typeface="Calibri" panose="020F0502020204030204" pitchFamily="34" charset="0"/>
                          <a:ea typeface="+mn-ea"/>
                          <a:cs typeface="+mn-cs"/>
                        </a:rPr>
                        <a:t>Төв цэг х.ө  </a:t>
                      </a:r>
                      <a:r>
                        <a:rPr lang="en-US" sz="1200" b="0" i="0" u="none" strike="noStrike" kern="1200" dirty="0">
                          <a:solidFill>
                            <a:srgbClr val="000000"/>
                          </a:solidFill>
                          <a:effectLst/>
                          <a:latin typeface="Calibri" panose="020F0502020204030204" pitchFamily="34" charset="0"/>
                          <a:ea typeface="+mn-ea"/>
                          <a:cs typeface="+mn-cs"/>
                        </a:rPr>
                        <a:t>43°</a:t>
                      </a:r>
                      <a:r>
                        <a:rPr lang="mn-MN" sz="1200" b="0" i="0" u="none" strike="noStrike" kern="1200" dirty="0">
                          <a:solidFill>
                            <a:srgbClr val="000000"/>
                          </a:solidFill>
                          <a:effectLst/>
                          <a:latin typeface="Calibri" panose="020F0502020204030204" pitchFamily="34" charset="0"/>
                          <a:ea typeface="+mn-ea"/>
                          <a:cs typeface="+mn-cs"/>
                        </a:rPr>
                        <a:t>49</a:t>
                      </a:r>
                      <a:r>
                        <a:rPr lang="en-US" sz="1200" b="0" i="0" u="none" strike="noStrike" kern="1200" dirty="0">
                          <a:solidFill>
                            <a:srgbClr val="000000"/>
                          </a:solidFill>
                          <a:effectLst/>
                          <a:latin typeface="Calibri" panose="020F0502020204030204" pitchFamily="34" charset="0"/>
                          <a:ea typeface="+mn-ea"/>
                          <a:cs typeface="+mn-cs"/>
                        </a:rPr>
                        <a:t>'</a:t>
                      </a:r>
                      <a:r>
                        <a:rPr lang="mn-MN" sz="1200" b="0" i="0" u="none" strike="noStrike" kern="1200" dirty="0">
                          <a:solidFill>
                            <a:srgbClr val="000000"/>
                          </a:solidFill>
                          <a:effectLst/>
                          <a:latin typeface="Calibri" panose="020F0502020204030204" pitchFamily="34" charset="0"/>
                          <a:ea typeface="+mn-ea"/>
                          <a:cs typeface="+mn-cs"/>
                        </a:rPr>
                        <a:t>40.4</a:t>
                      </a:r>
                      <a:r>
                        <a:rPr lang="en-US" sz="1200" b="0" i="0" u="none" strike="noStrike" kern="1200" dirty="0">
                          <a:solidFill>
                            <a:srgbClr val="000000"/>
                          </a:solidFill>
                          <a:effectLst/>
                          <a:latin typeface="Calibri" panose="020F0502020204030204" pitchFamily="34" charset="0"/>
                          <a:ea typeface="+mn-ea"/>
                          <a:cs typeface="+mn-cs"/>
                        </a:rPr>
                        <a:t>''</a:t>
                      </a:r>
                      <a:r>
                        <a:rPr lang="mn-MN" sz="1200" b="0" i="0" u="none" strike="noStrike" kern="1200" dirty="0">
                          <a:solidFill>
                            <a:srgbClr val="000000"/>
                          </a:solidFill>
                          <a:effectLst/>
                          <a:latin typeface="Calibri" panose="020F0502020204030204" pitchFamily="34" charset="0"/>
                          <a:ea typeface="+mn-ea"/>
                          <a:cs typeface="+mn-cs"/>
                        </a:rPr>
                        <a:t>, з.у</a:t>
                      </a:r>
                      <a:r>
                        <a:rPr lang="en-US" sz="1200" b="0" i="0" u="none" strike="noStrike" kern="1200" dirty="0">
                          <a:solidFill>
                            <a:srgbClr val="000000"/>
                          </a:solidFill>
                          <a:effectLst/>
                          <a:latin typeface="Calibri" panose="020F0502020204030204" pitchFamily="34" charset="0"/>
                          <a:ea typeface="+mn-ea"/>
                          <a:cs typeface="+mn-cs"/>
                        </a:rPr>
                        <a:t> 98°55'45.1''</a:t>
                      </a:r>
                      <a:endParaRPr lang="mn-MN"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10003"/>
                  </a:ext>
                </a:extLst>
              </a:tr>
              <a:tr h="191266">
                <a:tc gridSpan="2">
                  <a:txBody>
                    <a:bodyPr/>
                    <a:lstStyle/>
                    <a:p>
                      <a:pPr algn="l" rtl="0" fontAlgn="ctr"/>
                      <a:r>
                        <a:rPr lang="mn-MN" sz="1200" u="none" strike="noStrike" dirty="0">
                          <a:effectLst/>
                        </a:rPr>
                        <a:t>Илрэл:</a:t>
                      </a:r>
                      <a:endParaRPr lang="mn-MN" sz="12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200" b="0" i="0" u="none" strike="noStrike" dirty="0">
                          <a:solidFill>
                            <a:srgbClr val="000000"/>
                          </a:solidFill>
                          <a:effectLst/>
                          <a:latin typeface="Calibri" panose="020F0502020204030204" pitchFamily="34" charset="0"/>
                        </a:rPr>
                        <a:t>Au, </a:t>
                      </a:r>
                      <a:r>
                        <a:rPr lang="en-US" sz="1200" b="0" i="0" u="none" strike="noStrike" dirty="0" err="1">
                          <a:solidFill>
                            <a:srgbClr val="000000"/>
                          </a:solidFill>
                          <a:effectLst/>
                          <a:latin typeface="Calibri" panose="020F0502020204030204" pitchFamily="34" charset="0"/>
                        </a:rPr>
                        <a:t>Pb</a:t>
                      </a:r>
                      <a:r>
                        <a:rPr lang="en-US" sz="1200" b="0" i="0" u="none" strike="noStrike" dirty="0">
                          <a:solidFill>
                            <a:srgbClr val="000000"/>
                          </a:solidFill>
                          <a:effectLst/>
                          <a:latin typeface="Calibri" panose="020F0502020204030204" pitchFamily="34" charset="0"/>
                        </a:rPr>
                        <a:t>, Sb </a:t>
                      </a:r>
                      <a:endParaRPr lang="mn-MN"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83452793"/>
                  </a:ext>
                </a:extLst>
              </a:tr>
              <a:tr h="223577">
                <a:tc rowSpan="3">
                  <a:txBody>
                    <a:bodyPr/>
                    <a:lstStyle/>
                    <a:p>
                      <a:pPr algn="l" rtl="0" fontAlgn="ctr"/>
                      <a:r>
                        <a:rPr lang="mn-MN" sz="1200" b="0" i="0" u="none" strike="noStrike" dirty="0">
                          <a:solidFill>
                            <a:srgbClr val="000000"/>
                          </a:solidFill>
                          <a:effectLst/>
                          <a:latin typeface="Calibri" panose="020F0502020204030204" pitchFamily="34" charset="0"/>
                        </a:rPr>
                        <a:t>Талбайд</a:t>
                      </a:r>
                      <a:r>
                        <a:rPr lang="mn-MN" sz="1200" b="0" i="0" u="none" strike="noStrike" baseline="0" dirty="0">
                          <a:solidFill>
                            <a:srgbClr val="000000"/>
                          </a:solidFill>
                          <a:effectLst/>
                          <a:latin typeface="Calibri" panose="020F0502020204030204" pitchFamily="34" charset="0"/>
                        </a:rPr>
                        <a:t> хийгдсэн ажил </a:t>
                      </a: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mn-MN" sz="1200" b="0" i="0" u="none" strike="noStrike" dirty="0">
                          <a:solidFill>
                            <a:srgbClr val="000000"/>
                          </a:solidFill>
                          <a:effectLst/>
                          <a:latin typeface="Calibri" panose="020F0502020204030204" pitchFamily="34" charset="0"/>
                        </a:rPr>
                        <a:t>Соронзон</a:t>
                      </a:r>
                      <a:r>
                        <a:rPr lang="mn-MN" sz="1200" b="0" i="0" u="none" strike="noStrike" baseline="0" dirty="0">
                          <a:solidFill>
                            <a:srgbClr val="000000"/>
                          </a:solidFill>
                          <a:effectLst/>
                          <a:latin typeface="Calibri" panose="020F0502020204030204" pitchFamily="34" charset="0"/>
                        </a:rPr>
                        <a:t> зураглал </a:t>
                      </a: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mn-MN" sz="1200" b="0" i="0" u="none" strike="noStrike" dirty="0">
                          <a:solidFill>
                            <a:srgbClr val="000000"/>
                          </a:solidFill>
                          <a:effectLst/>
                          <a:latin typeface="Calibri" panose="020F0502020204030204" pitchFamily="34" charset="0"/>
                        </a:rPr>
                        <a:t>1788 т.км </a:t>
                      </a:r>
                      <a:endParaRPr lang="en-US"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r h="207818">
                <a:tc v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mn-MN" sz="1200" b="0" i="0" u="none" strike="noStrike" dirty="0">
                          <a:solidFill>
                            <a:srgbClr val="000000"/>
                          </a:solidFill>
                          <a:effectLst/>
                          <a:latin typeface="Calibri" panose="020F0502020204030204" pitchFamily="34" charset="0"/>
                        </a:rPr>
                        <a:t>Цахилгаан хайгуул </a:t>
                      </a:r>
                    </a:p>
                  </a:txBody>
                  <a:tcPr marL="9525" marR="9525" marT="9525" marB="0" anchor="ctr"/>
                </a:tc>
                <a:tc>
                  <a:txBody>
                    <a:bodyPr/>
                    <a:lstStyle/>
                    <a:p>
                      <a:pPr algn="l" rtl="0" fontAlgn="ctr"/>
                      <a:r>
                        <a:rPr lang="mn-MN" sz="1200" b="0" i="0" u="none" strike="noStrike" dirty="0">
                          <a:solidFill>
                            <a:srgbClr val="000000"/>
                          </a:solidFill>
                          <a:effectLst/>
                          <a:latin typeface="Calibri" panose="020F0502020204030204" pitchFamily="34" charset="0"/>
                        </a:rPr>
                        <a:t>89 т.км </a:t>
                      </a:r>
                      <a:endParaRPr lang="ru-RU"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6"/>
                  </a:ext>
                </a:extLst>
              </a:tr>
              <a:tr h="372015">
                <a:tc v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mn-MN" sz="1200" b="0" i="0" u="none" strike="noStrike" dirty="0">
                          <a:solidFill>
                            <a:srgbClr val="000000"/>
                          </a:solidFill>
                          <a:effectLst/>
                          <a:latin typeface="Calibri" panose="020F0502020204030204" pitchFamily="34" charset="0"/>
                        </a:rPr>
                        <a:t>Цахилгаан хайгуулын зүсэлт </a:t>
                      </a:r>
                    </a:p>
                  </a:txBody>
                  <a:tcPr marL="9525" marR="9525" marT="9525" marB="0" anchor="ctr"/>
                </a:tc>
                <a:tc>
                  <a:txBody>
                    <a:bodyPr/>
                    <a:lstStyle/>
                    <a:p>
                      <a:pPr algn="l" rtl="0" fontAlgn="ctr"/>
                      <a:r>
                        <a:rPr lang="mn-MN" sz="1200" b="0" i="0" u="none" strike="noStrike" dirty="0">
                          <a:solidFill>
                            <a:srgbClr val="000000"/>
                          </a:solidFill>
                          <a:effectLst/>
                          <a:latin typeface="Calibri" panose="020F0502020204030204" pitchFamily="34" charset="0"/>
                        </a:rPr>
                        <a:t>74 т.км </a:t>
                      </a:r>
                      <a:endParaRPr lang="ru-RU"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7"/>
                  </a:ext>
                </a:extLst>
              </a:tr>
              <a:tr h="372015">
                <a:tc gridSpan="2">
                  <a:txBody>
                    <a:bodyPr/>
                    <a:lstStyle/>
                    <a:p>
                      <a:pPr algn="l" rtl="0" fontAlgn="ctr"/>
                      <a:r>
                        <a:rPr lang="mn-MN" sz="1200" b="0" i="0" u="none" strike="noStrike" dirty="0">
                          <a:solidFill>
                            <a:srgbClr val="000000"/>
                          </a:solidFill>
                          <a:effectLst/>
                          <a:latin typeface="Calibri" panose="020F0502020204030204" pitchFamily="34" charset="0"/>
                        </a:rPr>
                        <a:t>Утас, эмайл:</a:t>
                      </a:r>
                    </a:p>
                  </a:txBody>
                  <a:tcPr marL="9525" marR="9525" marT="9525" marB="0" anchor="ctr"/>
                </a:tc>
                <a:tc h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200" b="0" i="0" u="none" strike="noStrike" dirty="0">
                          <a:solidFill>
                            <a:srgbClr val="000000"/>
                          </a:solidFill>
                          <a:effectLst/>
                          <a:latin typeface="Calibri" panose="020F0502020204030204" pitchFamily="34" charset="0"/>
                        </a:rPr>
                        <a:t>+976-88110062</a:t>
                      </a:r>
                      <a:r>
                        <a:rPr lang="mn-MN" sz="1200" b="0" i="0" u="none" strike="noStrike" dirty="0">
                          <a:solidFill>
                            <a:srgbClr val="000000"/>
                          </a:solidFill>
                          <a:effectLst/>
                          <a:latin typeface="Calibri" panose="020F0502020204030204" pitchFamily="34" charset="0"/>
                        </a:rPr>
                        <a:t> </a:t>
                      </a:r>
                      <a:r>
                        <a:rPr lang="en-US" sz="1200" u="none" strike="noStrike" baseline="0" dirty="0">
                          <a:effectLst/>
                        </a:rPr>
                        <a:t>+976-98870088 </a:t>
                      </a:r>
                      <a:r>
                        <a:rPr lang="en-US" sz="1200" b="0" i="0" u="none" strike="noStrike" baseline="0" dirty="0">
                          <a:solidFill>
                            <a:srgbClr val="000000"/>
                          </a:solidFill>
                          <a:effectLst/>
                          <a:latin typeface="Calibri" panose="020F0502020204030204" pitchFamily="34" charset="0"/>
                        </a:rPr>
                        <a:t> </a:t>
                      </a:r>
                      <a:r>
                        <a:rPr lang="en-US" sz="1200" b="0" i="0" u="none" strike="noStrike" baseline="0" dirty="0">
                          <a:solidFill>
                            <a:srgbClr val="000000"/>
                          </a:solidFill>
                          <a:effectLst/>
                          <a:latin typeface="Calibri" panose="020F0502020204030204" pitchFamily="34" charset="0"/>
                          <a:hlinkClick r:id="rId2"/>
                        </a:rPr>
                        <a:t>info@erdenesalt.mn</a:t>
                      </a:r>
                      <a:r>
                        <a:rPr lang="mn-MN" sz="1200" b="0" i="0" u="none" strike="noStrike" baseline="0" dirty="0">
                          <a:solidFill>
                            <a:srgbClr val="000000"/>
                          </a:solidFill>
                          <a:effectLst/>
                          <a:latin typeface="Calibri" panose="020F0502020204030204" pitchFamily="34" charset="0"/>
                        </a:rPr>
                        <a:t> </a:t>
                      </a:r>
                      <a:endParaRPr lang="mn-MN"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8"/>
                  </a:ext>
                </a:extLst>
              </a:tr>
            </a:tbl>
          </a:graphicData>
        </a:graphic>
      </p:graphicFrame>
      <p:graphicFrame>
        <p:nvGraphicFramePr>
          <p:cNvPr id="20" name="Table 19">
            <a:extLst>
              <a:ext uri="{FF2B5EF4-FFF2-40B4-BE49-F238E27FC236}">
                <a16:creationId xmlns:a16="http://schemas.microsoft.com/office/drawing/2014/main" id="{17D8C7C2-096C-4A4D-76E4-4CB7D5ABE154}"/>
              </a:ext>
            </a:extLst>
          </p:cNvPr>
          <p:cNvGraphicFramePr>
            <a:graphicFrameLocks noGrp="1"/>
          </p:cNvGraphicFramePr>
          <p:nvPr>
            <p:extLst>
              <p:ext uri="{D42A27DB-BD31-4B8C-83A1-F6EECF244321}">
                <p14:modId xmlns:p14="http://schemas.microsoft.com/office/powerpoint/2010/main" val="3240005566"/>
              </p:ext>
            </p:extLst>
          </p:nvPr>
        </p:nvGraphicFramePr>
        <p:xfrm>
          <a:off x="7894012" y="1431704"/>
          <a:ext cx="3567889" cy="2769846"/>
        </p:xfrm>
        <a:graphic>
          <a:graphicData uri="http://schemas.openxmlformats.org/drawingml/2006/table">
            <a:tbl>
              <a:tblPr firstRow="1" bandRow="1">
                <a:tableStyleId>{3B4B98B0-60AC-42C2-AFA5-B58CD77FA1E5}</a:tableStyleId>
              </a:tblPr>
              <a:tblGrid>
                <a:gridCol w="2846612">
                  <a:extLst>
                    <a:ext uri="{9D8B030D-6E8A-4147-A177-3AD203B41FA5}">
                      <a16:colId xmlns:a16="http://schemas.microsoft.com/office/drawing/2014/main" val="20000"/>
                    </a:ext>
                  </a:extLst>
                </a:gridCol>
                <a:gridCol w="721277">
                  <a:extLst>
                    <a:ext uri="{9D8B030D-6E8A-4147-A177-3AD203B41FA5}">
                      <a16:colId xmlns:a16="http://schemas.microsoft.com/office/drawing/2014/main" val="20001"/>
                    </a:ext>
                  </a:extLst>
                </a:gridCol>
              </a:tblGrid>
              <a:tr h="382679">
                <a:tc gridSpan="2">
                  <a:txBody>
                    <a:bodyPr/>
                    <a:lstStyle/>
                    <a:p>
                      <a:pPr algn="ctr"/>
                      <a:r>
                        <a:rPr lang="en-US" sz="1400" b="1" dirty="0">
                          <a:solidFill>
                            <a:schemeClr val="tx1"/>
                          </a:solidFill>
                          <a:latin typeface="+mn-lt"/>
                          <a:cs typeface="Arial" panose="020B0604020202020204" pitchFamily="34" charset="0"/>
                        </a:rPr>
                        <a:t>ХОЛБОГДОХ БАРИМТ БИЧИГ</a:t>
                      </a:r>
                    </a:p>
                  </a:txBody>
                  <a:tcPr anchor="ctr"/>
                </a:tc>
                <a:tc hMerge="1">
                  <a:txBody>
                    <a:bodyPr/>
                    <a:lstStyle/>
                    <a:p>
                      <a:endParaRPr lang="en-US" sz="1200" b="0" dirty="0">
                        <a:latin typeface="Arial"/>
                        <a:cs typeface="Arial"/>
                      </a:endParaRPr>
                    </a:p>
                  </a:txBody>
                  <a:tcPr/>
                </a:tc>
                <a:extLst>
                  <a:ext uri="{0D108BD9-81ED-4DB2-BD59-A6C34878D82A}">
                    <a16:rowId xmlns:a16="http://schemas.microsoft.com/office/drawing/2014/main" val="10000"/>
                  </a:ext>
                </a:extLst>
              </a:tr>
              <a:tr h="344411">
                <a:tc>
                  <a:txBody>
                    <a:bodyPr/>
                    <a:lstStyle/>
                    <a:p>
                      <a:r>
                        <a:rPr lang="en-US" sz="1200" dirty="0">
                          <a:solidFill>
                            <a:srgbClr val="1A3675"/>
                          </a:solidFill>
                          <a:latin typeface="+mn-lt"/>
                          <a:cs typeface="Arial" panose="020B0604020202020204" pitchFamily="34" charset="0"/>
                        </a:rPr>
                        <a:t>ТЭЗУС, ТЭЗҮ</a:t>
                      </a:r>
                      <a:r>
                        <a:rPr lang="mn-MN" sz="1200" dirty="0">
                          <a:solidFill>
                            <a:srgbClr val="1A3675"/>
                          </a:solidFill>
                          <a:latin typeface="+mn-lt"/>
                          <a:cs typeface="Arial" panose="020B0604020202020204" pitchFamily="34" charset="0"/>
                        </a:rPr>
                        <a:t> </a:t>
                      </a:r>
                      <a:endParaRPr lang="en-US" sz="1200" b="1" dirty="0">
                        <a:solidFill>
                          <a:srgbClr val="1A3675"/>
                        </a:solidFill>
                        <a:latin typeface="+mn-lt"/>
                        <a:cs typeface="Arial" panose="020B0604020202020204" pitchFamily="34" charset="0"/>
                      </a:endParaRPr>
                    </a:p>
                  </a:txBody>
                  <a:tcPr anchor="ctr"/>
                </a:tc>
                <a:tc>
                  <a:txBody>
                    <a:bodyPr/>
                    <a:lstStyle/>
                    <a:p>
                      <a:endParaRPr lang="en-US" sz="1200" b="0" dirty="0">
                        <a:latin typeface="+mj-lt"/>
                        <a:cs typeface="Arial" panose="020B0604020202020204" pitchFamily="34" charset="0"/>
                      </a:endParaRPr>
                    </a:p>
                  </a:txBody>
                  <a:tcPr anchor="ctr"/>
                </a:tc>
                <a:extLst>
                  <a:ext uri="{0D108BD9-81ED-4DB2-BD59-A6C34878D82A}">
                    <a16:rowId xmlns:a16="http://schemas.microsoft.com/office/drawing/2014/main" val="10001"/>
                  </a:ext>
                </a:extLst>
              </a:tr>
              <a:tr h="344411">
                <a:tc>
                  <a:txBody>
                    <a:bodyPr/>
                    <a:lstStyle/>
                    <a:p>
                      <a:r>
                        <a:rPr lang="en-US" sz="1200" dirty="0" err="1">
                          <a:solidFill>
                            <a:srgbClr val="1A3675"/>
                          </a:solidFill>
                          <a:latin typeface="+mn-lt"/>
                          <a:cs typeface="Arial" panose="020B0604020202020204" pitchFamily="34" charset="0"/>
                        </a:rPr>
                        <a:t>Зураг</a:t>
                      </a:r>
                      <a:r>
                        <a:rPr lang="en-US" sz="1200" dirty="0">
                          <a:solidFill>
                            <a:srgbClr val="1A3675"/>
                          </a:solidFill>
                          <a:latin typeface="+mn-lt"/>
                          <a:cs typeface="Arial" panose="020B0604020202020204" pitchFamily="34" charset="0"/>
                        </a:rPr>
                        <a:t> </a:t>
                      </a:r>
                      <a:r>
                        <a:rPr lang="en-US" sz="1200" dirty="0" err="1">
                          <a:solidFill>
                            <a:srgbClr val="1A3675"/>
                          </a:solidFill>
                          <a:latin typeface="+mn-lt"/>
                          <a:cs typeface="Arial" panose="020B0604020202020204" pitchFamily="34" charset="0"/>
                        </a:rPr>
                        <a:t>төсөл</a:t>
                      </a:r>
                      <a:r>
                        <a:rPr lang="mn-MN" sz="1200" dirty="0">
                          <a:solidFill>
                            <a:srgbClr val="1A3675"/>
                          </a:solidFill>
                          <a:latin typeface="+mn-lt"/>
                          <a:cs typeface="Arial" panose="020B0604020202020204" pitchFamily="34" charset="0"/>
                        </a:rPr>
                        <a:t> </a:t>
                      </a:r>
                      <a:endParaRPr lang="en-US" sz="1200" b="1" dirty="0">
                        <a:solidFill>
                          <a:srgbClr val="1A3675"/>
                        </a:solidFill>
                        <a:latin typeface="+mn-lt"/>
                        <a:cs typeface="Arial" panose="020B0604020202020204" pitchFamily="34" charset="0"/>
                      </a:endParaRPr>
                    </a:p>
                  </a:txBody>
                  <a:tcPr anchor="ctr"/>
                </a:tc>
                <a:tc>
                  <a:txBody>
                    <a:bodyPr/>
                    <a:lstStyle/>
                    <a:p>
                      <a:endParaRPr lang="en-US" sz="1200" b="0" dirty="0">
                        <a:latin typeface="+mj-lt"/>
                        <a:cs typeface="Arial" panose="020B0604020202020204" pitchFamily="34" charset="0"/>
                      </a:endParaRPr>
                    </a:p>
                  </a:txBody>
                  <a:tcPr anchor="ctr"/>
                </a:tc>
                <a:extLst>
                  <a:ext uri="{0D108BD9-81ED-4DB2-BD59-A6C34878D82A}">
                    <a16:rowId xmlns:a16="http://schemas.microsoft.com/office/drawing/2014/main" val="10002"/>
                  </a:ext>
                </a:extLst>
              </a:tr>
              <a:tr h="3444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rgbClr val="1A3675"/>
                          </a:solidFill>
                          <a:latin typeface="+mn-lt"/>
                          <a:cs typeface="Arial" panose="020B0604020202020204" pitchFamily="34" charset="0"/>
                        </a:rPr>
                        <a:t>Байгаль</a:t>
                      </a:r>
                      <a:r>
                        <a:rPr lang="en-US" sz="1200" kern="1200" dirty="0">
                          <a:solidFill>
                            <a:srgbClr val="1A3675"/>
                          </a:solidFill>
                          <a:latin typeface="+mn-lt"/>
                          <a:cs typeface="Arial" panose="020B0604020202020204" pitchFamily="34" charset="0"/>
                        </a:rPr>
                        <a:t> </a:t>
                      </a:r>
                      <a:r>
                        <a:rPr lang="en-US" sz="1200" kern="1200" dirty="0" err="1">
                          <a:solidFill>
                            <a:srgbClr val="1A3675"/>
                          </a:solidFill>
                          <a:latin typeface="+mn-lt"/>
                          <a:cs typeface="Arial" panose="020B0604020202020204" pitchFamily="34" charset="0"/>
                        </a:rPr>
                        <a:t>орчны</a:t>
                      </a:r>
                      <a:r>
                        <a:rPr lang="en-US" sz="1200" kern="1200" dirty="0">
                          <a:solidFill>
                            <a:srgbClr val="1A3675"/>
                          </a:solidFill>
                          <a:latin typeface="+mn-lt"/>
                          <a:cs typeface="Arial" panose="020B0604020202020204" pitchFamily="34" charset="0"/>
                        </a:rPr>
                        <a:t> </a:t>
                      </a:r>
                      <a:r>
                        <a:rPr lang="en-US" sz="1200" kern="1200" dirty="0" err="1">
                          <a:solidFill>
                            <a:srgbClr val="1A3675"/>
                          </a:solidFill>
                          <a:latin typeface="+mn-lt"/>
                          <a:cs typeface="Arial" panose="020B0604020202020204" pitchFamily="34" charset="0"/>
                        </a:rPr>
                        <a:t>үнэлгээ</a:t>
                      </a:r>
                      <a:r>
                        <a:rPr lang="mn-MN" sz="1200" kern="1200" dirty="0">
                          <a:solidFill>
                            <a:srgbClr val="1A3675"/>
                          </a:solidFill>
                          <a:latin typeface="+mn-lt"/>
                          <a:cs typeface="Arial" panose="020B0604020202020204" pitchFamily="34" charset="0"/>
                        </a:rPr>
                        <a:t> </a:t>
                      </a:r>
                      <a:endParaRPr lang="en-US" sz="1200" b="1" kern="1200" dirty="0">
                        <a:solidFill>
                          <a:srgbClr val="1A3675"/>
                        </a:solidFill>
                        <a:latin typeface="+mn-lt"/>
                        <a:ea typeface="+mn-ea"/>
                        <a:cs typeface="Arial" panose="020B0604020202020204" pitchFamily="34" charset="0"/>
                      </a:endParaRPr>
                    </a:p>
                  </a:txBody>
                  <a:tcPr anchor="ctr"/>
                </a:tc>
                <a:tc>
                  <a:txBody>
                    <a:bodyPr/>
                    <a:lstStyle/>
                    <a:p>
                      <a:endParaRPr lang="en-US" sz="1200" b="0" dirty="0">
                        <a:latin typeface="+mj-lt"/>
                        <a:cs typeface="Arial" panose="020B0604020202020204" pitchFamily="34" charset="0"/>
                      </a:endParaRPr>
                    </a:p>
                  </a:txBody>
                  <a:tcPr anchor="ctr"/>
                </a:tc>
                <a:extLst>
                  <a:ext uri="{0D108BD9-81ED-4DB2-BD59-A6C34878D82A}">
                    <a16:rowId xmlns:a16="http://schemas.microsoft.com/office/drawing/2014/main" val="10003"/>
                  </a:ext>
                </a:extLst>
              </a:tr>
              <a:tr h="344411">
                <a:tc>
                  <a:txBody>
                    <a:bodyPr/>
                    <a:lstStyle/>
                    <a:p>
                      <a:r>
                        <a:rPr lang="en-US" sz="1200" dirty="0" err="1">
                          <a:solidFill>
                            <a:srgbClr val="1A3675"/>
                          </a:solidFill>
                          <a:latin typeface="+mn-lt"/>
                          <a:cs typeface="Arial" panose="020B0604020202020204" pitchFamily="34" charset="0"/>
                        </a:rPr>
                        <a:t>Газрын</a:t>
                      </a:r>
                      <a:r>
                        <a:rPr lang="en-US" sz="1200" dirty="0">
                          <a:solidFill>
                            <a:srgbClr val="1A3675"/>
                          </a:solidFill>
                          <a:latin typeface="+mn-lt"/>
                          <a:cs typeface="Arial" panose="020B0604020202020204" pitchFamily="34" charset="0"/>
                        </a:rPr>
                        <a:t> </a:t>
                      </a:r>
                      <a:r>
                        <a:rPr lang="en-US" sz="1200" kern="1200" dirty="0" err="1">
                          <a:solidFill>
                            <a:srgbClr val="1A3675"/>
                          </a:solidFill>
                          <a:latin typeface="+mn-lt"/>
                          <a:cs typeface="Arial" panose="020B0604020202020204" pitchFamily="34" charset="0"/>
                        </a:rPr>
                        <a:t>зөвшөөрөл</a:t>
                      </a:r>
                      <a:r>
                        <a:rPr lang="mn-MN" sz="1200" kern="1200" dirty="0">
                          <a:solidFill>
                            <a:srgbClr val="1A3675"/>
                          </a:solidFill>
                          <a:latin typeface="+mn-lt"/>
                          <a:cs typeface="Arial" panose="020B0604020202020204" pitchFamily="34" charset="0"/>
                        </a:rPr>
                        <a:t> - </a:t>
                      </a:r>
                      <a:r>
                        <a:rPr lang="mn-MN" sz="1200" b="1" kern="1200" dirty="0">
                          <a:solidFill>
                            <a:srgbClr val="1A3675"/>
                          </a:solidFill>
                          <a:latin typeface="+mn-lt"/>
                          <a:cs typeface="Arial" panose="020B0604020202020204" pitchFamily="34" charset="0"/>
                        </a:rPr>
                        <a:t>100%</a:t>
                      </a:r>
                      <a:endParaRPr lang="en-US" sz="1200" b="1" kern="1200" dirty="0">
                        <a:solidFill>
                          <a:srgbClr val="1A3675"/>
                        </a:solidFill>
                        <a:latin typeface="+mn-lt"/>
                        <a:ea typeface="+mn-ea"/>
                        <a:cs typeface="Arial" panose="020B0604020202020204" pitchFamily="34" charset="0"/>
                      </a:endParaRPr>
                    </a:p>
                  </a:txBody>
                  <a:tcPr anchor="ctr"/>
                </a:tc>
                <a:tc>
                  <a:txBody>
                    <a:bodyPr/>
                    <a:lstStyle/>
                    <a:p>
                      <a:endParaRPr lang="en-US" sz="1200" b="0" dirty="0">
                        <a:latin typeface="+mj-lt"/>
                        <a:cs typeface="Arial" panose="020B0604020202020204" pitchFamily="34" charset="0"/>
                      </a:endParaRPr>
                    </a:p>
                  </a:txBody>
                  <a:tcPr anchor="ctr"/>
                </a:tc>
                <a:extLst>
                  <a:ext uri="{0D108BD9-81ED-4DB2-BD59-A6C34878D82A}">
                    <a16:rowId xmlns:a16="http://schemas.microsoft.com/office/drawing/2014/main" val="10004"/>
                  </a:ext>
                </a:extLst>
              </a:tr>
              <a:tr h="3444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sz="1200" b="0" dirty="0">
                          <a:solidFill>
                            <a:srgbClr val="1A3675"/>
                          </a:solidFill>
                          <a:latin typeface="+mn-lt"/>
                          <a:cs typeface="Arial" panose="020B0604020202020204" pitchFamily="34" charset="0"/>
                        </a:rPr>
                        <a:t>Орон нутагтай</a:t>
                      </a:r>
                      <a:r>
                        <a:rPr lang="mn-MN" sz="1200" b="0" baseline="0" dirty="0">
                          <a:solidFill>
                            <a:srgbClr val="1A3675"/>
                          </a:solidFill>
                          <a:latin typeface="+mn-lt"/>
                          <a:cs typeface="Arial" panose="020B0604020202020204" pitchFamily="34" charset="0"/>
                        </a:rPr>
                        <a:t> хамтран ажиллах гэрээ </a:t>
                      </a:r>
                      <a:r>
                        <a:rPr lang="mn-MN" sz="1200" b="0" dirty="0">
                          <a:solidFill>
                            <a:srgbClr val="1A3675"/>
                          </a:solidFill>
                          <a:latin typeface="+mn-lt"/>
                          <a:cs typeface="Arial" panose="020B0604020202020204" pitchFamily="34" charset="0"/>
                        </a:rPr>
                        <a:t>- 100%</a:t>
                      </a:r>
                      <a:r>
                        <a:rPr lang="mn-MN" sz="1200" b="0" baseline="0" dirty="0">
                          <a:solidFill>
                            <a:srgbClr val="1A3675"/>
                          </a:solidFill>
                          <a:latin typeface="+mn-lt"/>
                          <a:cs typeface="Arial" panose="020B0604020202020204" pitchFamily="34" charset="0"/>
                        </a:rPr>
                        <a:t> </a:t>
                      </a:r>
                      <a:endParaRPr lang="en-US" sz="1200" b="0" dirty="0">
                        <a:solidFill>
                          <a:srgbClr val="1A3675"/>
                        </a:solidFill>
                        <a:latin typeface="+mn-lt"/>
                        <a:cs typeface="Arial" panose="020B0604020202020204" pitchFamily="34" charset="0"/>
                      </a:endParaRPr>
                    </a:p>
                  </a:txBody>
                  <a:tcPr anchor="ctr"/>
                </a:tc>
                <a:tc>
                  <a:txBody>
                    <a:bodyPr/>
                    <a:lstStyle/>
                    <a:p>
                      <a:endParaRPr lang="en-US" sz="1200" b="0" dirty="0">
                        <a:latin typeface="+mj-lt"/>
                        <a:cs typeface="Arial" panose="020B0604020202020204" pitchFamily="34" charset="0"/>
                      </a:endParaRPr>
                    </a:p>
                  </a:txBody>
                  <a:tcPr anchor="ctr"/>
                </a:tc>
                <a:extLst>
                  <a:ext uri="{0D108BD9-81ED-4DB2-BD59-A6C34878D82A}">
                    <a16:rowId xmlns:a16="http://schemas.microsoft.com/office/drawing/2014/main" val="10006"/>
                  </a:ext>
                </a:extLst>
              </a:tr>
              <a:tr h="552323">
                <a:tc>
                  <a:txBody>
                    <a:bodyPr/>
                    <a:lstStyle/>
                    <a:p>
                      <a:r>
                        <a:rPr lang="en-US" sz="1200" dirty="0" err="1">
                          <a:solidFill>
                            <a:srgbClr val="1A3675"/>
                          </a:solidFill>
                          <a:latin typeface="+mn-lt"/>
                          <a:cs typeface="Arial" panose="020B0604020202020204" pitchFamily="34" charset="0"/>
                        </a:rPr>
                        <a:t>Санхүүжилт</a:t>
                      </a:r>
                      <a:r>
                        <a:rPr lang="en-US" sz="1200" dirty="0">
                          <a:solidFill>
                            <a:srgbClr val="1A3675"/>
                          </a:solidFill>
                          <a:latin typeface="+mn-lt"/>
                          <a:cs typeface="Arial" panose="020B0604020202020204" pitchFamily="34" charset="0"/>
                        </a:rPr>
                        <a:t> </a:t>
                      </a:r>
                      <a:r>
                        <a:rPr lang="en-US" sz="1200" dirty="0" err="1">
                          <a:solidFill>
                            <a:srgbClr val="1A3675"/>
                          </a:solidFill>
                          <a:latin typeface="+mn-lt"/>
                          <a:cs typeface="Arial" panose="020B0604020202020204" pitchFamily="34" charset="0"/>
                        </a:rPr>
                        <a:t>бүрэн</a:t>
                      </a:r>
                      <a:r>
                        <a:rPr lang="en-US" sz="1200" dirty="0">
                          <a:solidFill>
                            <a:srgbClr val="1A3675"/>
                          </a:solidFill>
                          <a:latin typeface="+mn-lt"/>
                          <a:cs typeface="Arial" panose="020B0604020202020204" pitchFamily="34" charset="0"/>
                        </a:rPr>
                        <a:t> </a:t>
                      </a:r>
                      <a:r>
                        <a:rPr lang="en-US" sz="1200" dirty="0" err="1">
                          <a:solidFill>
                            <a:srgbClr val="1A3675"/>
                          </a:solidFill>
                          <a:latin typeface="+mn-lt"/>
                          <a:cs typeface="Arial" panose="020B0604020202020204" pitchFamily="34" charset="0"/>
                        </a:rPr>
                        <a:t>шийдэгдсэн</a:t>
                      </a:r>
                      <a:r>
                        <a:rPr lang="en-US" sz="1200" dirty="0">
                          <a:solidFill>
                            <a:srgbClr val="1A3675"/>
                          </a:solidFill>
                          <a:latin typeface="+mn-lt"/>
                          <a:cs typeface="Arial" panose="020B0604020202020204" pitchFamily="34" charset="0"/>
                        </a:rPr>
                        <a:t> </a:t>
                      </a:r>
                      <a:r>
                        <a:rPr lang="en-US" sz="1200" dirty="0" err="1">
                          <a:solidFill>
                            <a:srgbClr val="1A3675"/>
                          </a:solidFill>
                          <a:latin typeface="+mn-lt"/>
                          <a:cs typeface="Arial" panose="020B0604020202020204" pitchFamily="34" charset="0"/>
                        </a:rPr>
                        <a:t>эсэх</a:t>
                      </a:r>
                      <a:endParaRPr lang="en-US" sz="1200" b="1" dirty="0">
                        <a:solidFill>
                          <a:srgbClr val="1A3675"/>
                        </a:solidFill>
                        <a:latin typeface="+mn-lt"/>
                        <a:cs typeface="Arial" panose="020B0604020202020204" pitchFamily="34" charset="0"/>
                      </a:endParaRPr>
                    </a:p>
                  </a:txBody>
                  <a:tcPr anchor="ctr"/>
                </a:tc>
                <a:tc>
                  <a:txBody>
                    <a:bodyPr/>
                    <a:lstStyle/>
                    <a:p>
                      <a:endParaRPr lang="en-US" sz="1200" dirty="0">
                        <a:latin typeface="+mj-lt"/>
                        <a:cs typeface="Arial" panose="020B0604020202020204" pitchFamily="34" charset="0"/>
                      </a:endParaRPr>
                    </a:p>
                  </a:txBody>
                  <a:tcPr anchor="ctr"/>
                </a:tc>
                <a:extLst>
                  <a:ext uri="{0D108BD9-81ED-4DB2-BD59-A6C34878D82A}">
                    <a16:rowId xmlns:a16="http://schemas.microsoft.com/office/drawing/2014/main" val="10007"/>
                  </a:ext>
                </a:extLst>
              </a:tr>
            </a:tbl>
          </a:graphicData>
        </a:graphic>
      </p:graphicFrame>
      <p:pic>
        <p:nvPicPr>
          <p:cNvPr id="23" name="Picture 22">
            <a:extLst>
              <a:ext uri="{FF2B5EF4-FFF2-40B4-BE49-F238E27FC236}">
                <a16:creationId xmlns:a16="http://schemas.microsoft.com/office/drawing/2014/main" id="{84FBA421-38E3-32C7-FD00-AF917433E1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2720" y="2949035"/>
            <a:ext cx="274267" cy="228991"/>
          </a:xfrm>
          <a:prstGeom prst="rect">
            <a:avLst/>
          </a:prstGeom>
        </p:spPr>
      </p:pic>
      <p:pic>
        <p:nvPicPr>
          <p:cNvPr id="24" name="Picture 23">
            <a:extLst>
              <a:ext uri="{FF2B5EF4-FFF2-40B4-BE49-F238E27FC236}">
                <a16:creationId xmlns:a16="http://schemas.microsoft.com/office/drawing/2014/main" id="{AF39EAC8-5786-AF98-9D85-9FFF935E71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2719" y="3318464"/>
            <a:ext cx="274267" cy="228991"/>
          </a:xfrm>
          <a:prstGeom prst="rect">
            <a:avLst/>
          </a:prstGeom>
        </p:spPr>
      </p:pic>
      <p:pic>
        <p:nvPicPr>
          <p:cNvPr id="26" name="Picture 25">
            <a:extLst>
              <a:ext uri="{FF2B5EF4-FFF2-40B4-BE49-F238E27FC236}">
                <a16:creationId xmlns:a16="http://schemas.microsoft.com/office/drawing/2014/main" id="{0F3585E4-9000-6E7C-7B40-4C13C3D4A4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41895" y="3831742"/>
            <a:ext cx="232806" cy="228990"/>
          </a:xfrm>
          <a:prstGeom prst="rect">
            <a:avLst/>
          </a:prstGeom>
        </p:spPr>
      </p:pic>
      <p:pic>
        <p:nvPicPr>
          <p:cNvPr id="27" name="Picture 26">
            <a:extLst>
              <a:ext uri="{FF2B5EF4-FFF2-40B4-BE49-F238E27FC236}">
                <a16:creationId xmlns:a16="http://schemas.microsoft.com/office/drawing/2014/main" id="{4EC41E79-D0B6-FA2C-2981-DB4CC77771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41895" y="2602291"/>
            <a:ext cx="232806" cy="228990"/>
          </a:xfrm>
          <a:prstGeom prst="rect">
            <a:avLst/>
          </a:prstGeom>
        </p:spPr>
      </p:pic>
      <p:pic>
        <p:nvPicPr>
          <p:cNvPr id="16" name="Picture 15">
            <a:extLst>
              <a:ext uri="{FF2B5EF4-FFF2-40B4-BE49-F238E27FC236}">
                <a16:creationId xmlns:a16="http://schemas.microsoft.com/office/drawing/2014/main" id="{4EC41E79-D0B6-FA2C-2981-DB4CC77771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41895" y="1872187"/>
            <a:ext cx="232806" cy="228990"/>
          </a:xfrm>
          <a:prstGeom prst="rect">
            <a:avLst/>
          </a:prstGeom>
        </p:spPr>
      </p:pic>
      <p:pic>
        <p:nvPicPr>
          <p:cNvPr id="19" name="Picture 18">
            <a:extLst>
              <a:ext uri="{FF2B5EF4-FFF2-40B4-BE49-F238E27FC236}">
                <a16:creationId xmlns:a16="http://schemas.microsoft.com/office/drawing/2014/main" id="{4EC41E79-D0B6-FA2C-2981-DB4CC77771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41895" y="2218931"/>
            <a:ext cx="232806" cy="228990"/>
          </a:xfrm>
          <a:prstGeom prst="rect">
            <a:avLst/>
          </a:prstGeom>
        </p:spPr>
      </p:pic>
      <p:sp>
        <p:nvSpPr>
          <p:cNvPr id="21" name="Title 14">
            <a:extLst>
              <a:ext uri="{FF2B5EF4-FFF2-40B4-BE49-F238E27FC236}">
                <a16:creationId xmlns:a16="http://schemas.microsoft.com/office/drawing/2014/main" id="{C6FF3D2E-C319-3B85-7B16-AA196288BC8A}"/>
              </a:ext>
            </a:extLst>
          </p:cNvPr>
          <p:cNvSpPr txBox="1">
            <a:spLocks/>
          </p:cNvSpPr>
          <p:nvPr/>
        </p:nvSpPr>
        <p:spPr>
          <a:xfrm>
            <a:off x="535710" y="3473901"/>
            <a:ext cx="6925719" cy="3065455"/>
          </a:xfrm>
          <a:prstGeom prst="rect">
            <a:avLst/>
          </a:prstGeom>
          <a:noFill/>
        </p:spPr>
        <p:txBody>
          <a:bodyPr vert="horz" wrap="square" lIns="91440" tIns="45720" rIns="91440" bIns="45720" rtlCol="0" anchor="t">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defRPr/>
            </a:pPr>
            <a:r>
              <a:rPr lang="x-none" sz="1400" b="1" dirty="0"/>
              <a:t>ТӨСЛИЙН ТАНИЛЦУУЛГА: </a:t>
            </a:r>
            <a:endParaRPr lang="mn-MN" sz="1400" dirty="0">
              <a:solidFill>
                <a:srgbClr val="000000"/>
              </a:solidFill>
              <a:latin typeface="Calibri" panose="020F0502020204030204" pitchFamily="34" charset="0"/>
              <a:ea typeface="+mn-ea"/>
              <a:cs typeface="+mn-cs"/>
            </a:endParaRPr>
          </a:p>
          <a:p>
            <a:pPr algn="just"/>
            <a:r>
              <a:rPr lang="mn-MN" sz="1400" dirty="0">
                <a:solidFill>
                  <a:srgbClr val="000000"/>
                </a:solidFill>
                <a:latin typeface="Calibri" panose="020F0502020204030204" pitchFamily="34" charset="0"/>
                <a:ea typeface="+mn-ea"/>
                <a:cs typeface="+mn-cs"/>
              </a:rPr>
              <a:t>        Баянхонгор аймгийн Шинэжинст сумын нутагт, Дөш уулаас (1159.7м) баруун хойд зүгт 13.4 км-т, L-47-6-Г хавтгайн хойд захад оршино.  “АМС-2017” төслийн хүрээнд Мухар Хар Толгой талбайн (Au-Pb-Sb) илрэлд өрөмдсөн MHTH001, MHTH002, MHTH003 цооногуудын үр дүнгээр As, Sb бүх дээжинд аномалийн агуулга, маш ховроор энд тэнд Cu, Pb, Li, Au аномалийн агуулга өгсөн. Уг цооногуудын шинжилгээний хариуг Statview программийг ашиглан корроляцийн хамаарлыг бодож /Halley, Dilles, and Tosdal (2015)/ нарын порфирын ордын геохимийн хүчин зүйлийн модель дээр As, Sb, Bi элементүүдийг харьцуулан буулгаж үзэхэд порфирын ордын оройн хэсэг буюу бүтэн систем байх магадлалтай харагдаж байна. </a:t>
            </a:r>
            <a:endParaRPr lang="en-US" sz="1400" dirty="0">
              <a:solidFill>
                <a:srgbClr val="000000"/>
              </a:solidFill>
              <a:latin typeface="Calibri" panose="020F0502020204030204" pitchFamily="34" charset="0"/>
              <a:ea typeface="+mn-ea"/>
              <a:cs typeface="+mn-cs"/>
            </a:endParaRPr>
          </a:p>
          <a:p>
            <a:pPr algn="just"/>
            <a:r>
              <a:rPr lang="mn-MN" sz="1400" dirty="0">
                <a:solidFill>
                  <a:srgbClr val="000000"/>
                </a:solidFill>
                <a:latin typeface="Calibri" panose="020F0502020204030204" pitchFamily="34" charset="0"/>
                <a:ea typeface="+mn-ea"/>
                <a:cs typeface="+mn-cs"/>
              </a:rPr>
              <a:t>Иймд  илрэл нь порфирын ордын оройн хэсэг тул, 800-1500м хүртэл гүний геофизик болон өрөмдлөгийн судалгааны  ажил хийж порфирын ордыг олох магадлалтай гэж  үзэж байна. </a:t>
            </a:r>
            <a:endParaRPr lang="en-US" sz="1400" dirty="0">
              <a:solidFill>
                <a:srgbClr val="000000"/>
              </a:solidFill>
              <a:latin typeface="Calibri" panose="020F0502020204030204" pitchFamily="34" charset="0"/>
              <a:ea typeface="+mn-ea"/>
              <a:cs typeface="+mn-cs"/>
            </a:endParaRPr>
          </a:p>
          <a:p>
            <a:pPr>
              <a:lnSpc>
                <a:spcPct val="100000"/>
              </a:lnSpc>
              <a:spcBef>
                <a:spcPts val="0"/>
              </a:spcBef>
              <a:defRPr/>
            </a:pPr>
            <a:r>
              <a:rPr lang="mn-MN" sz="1400" b="1" dirty="0"/>
              <a:t> </a:t>
            </a:r>
            <a:br>
              <a:rPr lang="x-none" sz="1400" b="1" dirty="0">
                <a:solidFill>
                  <a:srgbClr val="FF0000"/>
                </a:solidFill>
                <a:cs typeface="Calibri" panose="020F0502020204030204" pitchFamily="34" charset="0"/>
              </a:rPr>
            </a:br>
            <a:endParaRPr lang="mn-MN" sz="1400" dirty="0">
              <a:solidFill>
                <a:srgbClr val="002060"/>
              </a:solidFill>
              <a:ea typeface="Calibri" panose="020F0502020204030204" pitchFamily="34" charset="0"/>
              <a:cs typeface="Calibri" panose="020F0502020204030204" pitchFamily="34" charset="0"/>
            </a:endParaRPr>
          </a:p>
        </p:txBody>
      </p:sp>
      <p:sp>
        <p:nvSpPr>
          <p:cNvPr id="3" name="Rectangle 2"/>
          <p:cNvSpPr/>
          <p:nvPr/>
        </p:nvSpPr>
        <p:spPr>
          <a:xfrm>
            <a:off x="535710" y="6190477"/>
            <a:ext cx="11038222" cy="523220"/>
          </a:xfrm>
          <a:prstGeom prst="rect">
            <a:avLst/>
          </a:prstGeom>
        </p:spPr>
        <p:txBody>
          <a:bodyPr wrap="square">
            <a:spAutoFit/>
          </a:bodyPr>
          <a:lstStyle/>
          <a:p>
            <a:pPr algn="just">
              <a:lnSpc>
                <a:spcPct val="100000"/>
              </a:lnSpc>
              <a:spcBef>
                <a:spcPts val="0"/>
              </a:spcBef>
              <a:defRPr/>
            </a:pPr>
            <a:r>
              <a:rPr lang="mn-MN" sz="1400" b="1" dirty="0"/>
              <a:t>Геофизикийн бүрэн хэмжээний ажлыг хийж гүйцэтгэсэн.</a:t>
            </a:r>
            <a:r>
              <a:rPr lang="en-US" sz="1400" b="1" dirty="0"/>
              <a:t> </a:t>
            </a:r>
            <a:r>
              <a:rPr lang="mn-MN" sz="1400" b="1" dirty="0"/>
              <a:t>Мөн Улсын төсвийн хөрөнгөөр иж бүрэн судалгааны ажил хийж, ашигт малтмалын илрэлийг тодорхойлсон бөгөөд цаашид нарийвчилсан хайгуул хийн, ордын нөөцийг тогтоох шаардлагатай. </a:t>
            </a:r>
          </a:p>
        </p:txBody>
      </p:sp>
      <p:cxnSp>
        <p:nvCxnSpPr>
          <p:cNvPr id="18" name="Straight Connector 17">
            <a:extLst>
              <a:ext uri="{FF2B5EF4-FFF2-40B4-BE49-F238E27FC236}">
                <a16:creationId xmlns:a16="http://schemas.microsoft.com/office/drawing/2014/main" id="{2F858D29-4DBE-4837-9CA4-7E506F033878}"/>
              </a:ext>
            </a:extLst>
          </p:cNvPr>
          <p:cNvCxnSpPr>
            <a:cxnSpLocks/>
          </p:cNvCxnSpPr>
          <p:nvPr/>
        </p:nvCxnSpPr>
        <p:spPr>
          <a:xfrm>
            <a:off x="267186" y="733871"/>
            <a:ext cx="11657628" cy="0"/>
          </a:xfrm>
          <a:prstGeom prst="line">
            <a:avLst/>
          </a:prstGeom>
          <a:ln w="38100">
            <a:solidFill>
              <a:srgbClr val="193477"/>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497" y="179165"/>
            <a:ext cx="465513" cy="454688"/>
          </a:xfrm>
          <a:prstGeom prst="rect">
            <a:avLst/>
          </a:prstGeom>
        </p:spPr>
      </p:pic>
      <p:sp>
        <p:nvSpPr>
          <p:cNvPr id="29" name="Rectangle 28"/>
          <p:cNvSpPr/>
          <p:nvPr/>
        </p:nvSpPr>
        <p:spPr>
          <a:xfrm>
            <a:off x="9439579" y="251306"/>
            <a:ext cx="2416815" cy="307777"/>
          </a:xfrm>
          <a:prstGeom prst="rect">
            <a:avLst/>
          </a:prstGeom>
        </p:spPr>
        <p:txBody>
          <a:bodyPr wrap="none">
            <a:spAutoFit/>
          </a:bodyPr>
          <a:lstStyle/>
          <a:p>
            <a:r>
              <a:rPr lang="mn-MN" sz="1400" b="1" dirty="0">
                <a:cs typeface="Times New Roman" panose="02020603050405020304" pitchFamily="18" charset="0"/>
              </a:rPr>
              <a:t>“ЭРДЭНЭС АЛТ РЕСУРС” ХХК </a:t>
            </a:r>
            <a:endParaRPr lang="en-US" sz="1400" b="1" dirty="0"/>
          </a:p>
        </p:txBody>
      </p:sp>
    </p:spTree>
    <p:extLst>
      <p:ext uri="{BB962C8B-B14F-4D97-AF65-F5344CB8AC3E}">
        <p14:creationId xmlns:p14="http://schemas.microsoft.com/office/powerpoint/2010/main" val="2018568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053" y="150615"/>
            <a:ext cx="11502189" cy="581358"/>
          </a:xfrm>
        </p:spPr>
        <p:txBody>
          <a:bodyPr>
            <a:normAutofit/>
          </a:bodyPr>
          <a:lstStyle/>
          <a:p>
            <a:pPr algn="ctr"/>
            <a:r>
              <a:rPr lang="mn-MN" sz="2200" b="1" cap="all" dirty="0">
                <a:solidFill>
                  <a:srgbClr val="193477"/>
                </a:solidFill>
                <a:latin typeface="+mn-lt"/>
                <a:ea typeface="Cambria" panose="02040503050406030204" pitchFamily="18" charset="0"/>
                <a:cs typeface="Calibri" panose="020F0502020204030204" pitchFamily="34" charset="0"/>
              </a:rPr>
              <a:t>Судлагдсан байдал. 1 /2014-2018 он/. 1:50000-ны ГБЗЕЭА “Чандмань уул-50” төсөл</a:t>
            </a:r>
            <a:endParaRPr lang="en-US" sz="2200" b="1" cap="all" dirty="0">
              <a:solidFill>
                <a:srgbClr val="193477"/>
              </a:solidFill>
              <a:latin typeface="+mn-lt"/>
              <a:ea typeface="Cambria" panose="02040503050406030204" pitchFamily="18" charset="0"/>
              <a:cs typeface="Calibri" panose="020F0502020204030204" pitchFamily="34" charset="0"/>
            </a:endParaRPr>
          </a:p>
        </p:txBody>
      </p:sp>
      <p:sp>
        <p:nvSpPr>
          <p:cNvPr id="3" name="Content Placeholder 2"/>
          <p:cNvSpPr>
            <a:spLocks noGrp="1"/>
          </p:cNvSpPr>
          <p:nvPr>
            <p:ph idx="1"/>
          </p:nvPr>
        </p:nvSpPr>
        <p:spPr>
          <a:xfrm>
            <a:off x="379481" y="795307"/>
            <a:ext cx="11389894" cy="4293149"/>
          </a:xfrm>
        </p:spPr>
        <p:txBody>
          <a:bodyPr/>
          <a:lstStyle/>
          <a:p>
            <a:pPr marL="0" indent="0" algn="just">
              <a:buNone/>
            </a:pPr>
            <a:r>
              <a:rPr lang="mn-MN" sz="1600" dirty="0"/>
              <a:t>         Мухар Хар Tолгойн (Au-Pb-Sb) илрэлийг “Судалт Mана” ХХК 1:50000-ны масштабын геологийн бүлэгчилсэн зураглал, ерөнхий эрлийн хээрийн судалгааны ажлаар эрлийн маршрут-19 т/км, суваг нэвтрэлт 78.3 м</a:t>
            </a:r>
            <a:r>
              <a:rPr lang="mn-MN" sz="1600" baseline="30000" dirty="0"/>
              <a:t>3</a:t>
            </a:r>
            <a:r>
              <a:rPr lang="mn-MN" sz="1600" dirty="0"/>
              <a:t>, цэглэн сорьц 3 ш, анхдагч геохими-110 ш, ховилон сорьц 32 ш сорьцлолт хийсэн ба соронзон зураглал, диполь- польдиполь зэрэг аргуудаар 100 х 50 м торлолоор 11 т/км талбайд геофизикийн ажил хийж гүйцэтгэн үр дүнгээр алт-молибдены ирээдүйтэй эрдэсжсэн цэгүүд илэрсэн байдаг. </a:t>
            </a:r>
            <a:endParaRPr lang="en-US" sz="1600" dirty="0"/>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138843" y="1903614"/>
            <a:ext cx="4884820" cy="4555375"/>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376298" y="1903614"/>
            <a:ext cx="4513375" cy="45553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296" y="213950"/>
            <a:ext cx="465513" cy="454688"/>
          </a:xfrm>
          <a:prstGeom prst="rect">
            <a:avLst/>
          </a:prstGeom>
        </p:spPr>
      </p:pic>
      <p:cxnSp>
        <p:nvCxnSpPr>
          <p:cNvPr id="8" name="Straight Connector 7">
            <a:extLst>
              <a:ext uri="{FF2B5EF4-FFF2-40B4-BE49-F238E27FC236}">
                <a16:creationId xmlns:a16="http://schemas.microsoft.com/office/drawing/2014/main" id="{2F858D29-4DBE-4837-9CA4-7E506F033878}"/>
              </a:ext>
            </a:extLst>
          </p:cNvPr>
          <p:cNvCxnSpPr>
            <a:cxnSpLocks/>
          </p:cNvCxnSpPr>
          <p:nvPr/>
        </p:nvCxnSpPr>
        <p:spPr>
          <a:xfrm>
            <a:off x="245614" y="731972"/>
            <a:ext cx="11657628" cy="0"/>
          </a:xfrm>
          <a:prstGeom prst="line">
            <a:avLst/>
          </a:prstGeom>
          <a:ln w="38100">
            <a:solidFill>
              <a:srgbClr val="1934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433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005" y="158644"/>
            <a:ext cx="11502189" cy="581358"/>
          </a:xfrm>
        </p:spPr>
        <p:txBody>
          <a:bodyPr>
            <a:normAutofit/>
          </a:bodyPr>
          <a:lstStyle/>
          <a:p>
            <a:r>
              <a:rPr lang="mn-MN" sz="2200" b="1" cap="all" dirty="0">
                <a:solidFill>
                  <a:srgbClr val="193477"/>
                </a:solidFill>
                <a:latin typeface="+mn-lt"/>
                <a:ea typeface="Cambria" panose="02040503050406030204" pitchFamily="18" charset="0"/>
                <a:cs typeface="Calibri" panose="020F0502020204030204" pitchFamily="34" charset="0"/>
              </a:rPr>
              <a:t>Судлагдсан байдал. 2  /2019 он/. “АМС-2017” төсөл</a:t>
            </a:r>
            <a:endParaRPr lang="en-US" sz="2200" b="1" cap="all" dirty="0">
              <a:solidFill>
                <a:srgbClr val="193477"/>
              </a:solidFill>
              <a:latin typeface="+mn-lt"/>
              <a:ea typeface="Cambria" panose="02040503050406030204" pitchFamily="18" charset="0"/>
              <a:cs typeface="Calibri" panose="020F0502020204030204" pitchFamily="34" charset="0"/>
            </a:endParaRPr>
          </a:p>
        </p:txBody>
      </p:sp>
      <p:sp>
        <p:nvSpPr>
          <p:cNvPr id="3" name="Content Placeholder 2"/>
          <p:cNvSpPr>
            <a:spLocks noGrp="1"/>
          </p:cNvSpPr>
          <p:nvPr>
            <p:ph idx="1"/>
          </p:nvPr>
        </p:nvSpPr>
        <p:spPr>
          <a:xfrm>
            <a:off x="401053" y="707487"/>
            <a:ext cx="11389894" cy="4164479"/>
          </a:xfrm>
        </p:spPr>
        <p:txBody>
          <a:bodyPr/>
          <a:lstStyle/>
          <a:p>
            <a:pPr marL="0" indent="0" algn="just">
              <a:buNone/>
            </a:pPr>
            <a:r>
              <a:rPr lang="mn-MN" dirty="0"/>
              <a:t>       </a:t>
            </a:r>
            <a:r>
              <a:rPr lang="mn-MN" sz="1600" dirty="0"/>
              <a:t>Мухар Хар Толгой</a:t>
            </a:r>
            <a:r>
              <a:rPr lang="mn-MN" sz="1600" b="1" dirty="0"/>
              <a:t> </a:t>
            </a:r>
            <a:r>
              <a:rPr lang="mn-MN" sz="1600" dirty="0"/>
              <a:t>талбайн (Au-Pb-Sb) илрэлд “Геологийн судалгааны төв ТӨҮГ “АМС-2017” төслийн хүрээнд 198.5-432.8 м гүнтэй 3 цооногт нийт 1021.8 т.м өрөмдлөг, 1016 ш чөмгөн дээжлэлт, 4 ш минераграфи, 6 ш петрографи, 8 ш эталон, 3 т.км эрлийн маршрут хийж 8 ш цэглэн сорьцлолт, 227 ш анхдагч геохими тороор 10 м зайтайгаар сорьцолт, 69 ш цэглэн, 29 ш ховилон /сувгаас/ сорьцлолт, 2 ш суваг -147.0м</a:t>
            </a:r>
            <a:r>
              <a:rPr lang="mn-MN" sz="1600" baseline="30000" dirty="0"/>
              <a:t>3</a:t>
            </a:r>
            <a:r>
              <a:rPr lang="mn-MN" sz="1600" dirty="0"/>
              <a:t>, АТ-ПД-ийн хэмжилтийг урдаас хойд зүгрүү 360 градус чиглэлтэй, 1200-1300 метрийн урттай 4 шугамаар нийт 4.9 т.км хийж гүйцэтгэсэн байдаг.</a:t>
            </a:r>
            <a:endParaRPr lang="en-US" sz="1600" dirty="0"/>
          </a:p>
          <a:p>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124343" y="2246957"/>
            <a:ext cx="4486748" cy="4220345"/>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6029498" y="2246957"/>
            <a:ext cx="4444538" cy="2150476"/>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6928978" y="4529838"/>
            <a:ext cx="2697160" cy="193746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053" y="205637"/>
            <a:ext cx="465513" cy="454688"/>
          </a:xfrm>
          <a:prstGeom prst="rect">
            <a:avLst/>
          </a:prstGeom>
        </p:spPr>
      </p:pic>
      <p:cxnSp>
        <p:nvCxnSpPr>
          <p:cNvPr id="9" name="Straight Connector 8">
            <a:extLst>
              <a:ext uri="{FF2B5EF4-FFF2-40B4-BE49-F238E27FC236}">
                <a16:creationId xmlns:a16="http://schemas.microsoft.com/office/drawing/2014/main" id="{2F858D29-4DBE-4837-9CA4-7E506F033878}"/>
              </a:ext>
            </a:extLst>
          </p:cNvPr>
          <p:cNvCxnSpPr>
            <a:cxnSpLocks/>
          </p:cNvCxnSpPr>
          <p:nvPr/>
        </p:nvCxnSpPr>
        <p:spPr>
          <a:xfrm>
            <a:off x="267186" y="733871"/>
            <a:ext cx="11657628" cy="0"/>
          </a:xfrm>
          <a:prstGeom prst="line">
            <a:avLst/>
          </a:prstGeom>
          <a:ln w="38100">
            <a:solidFill>
              <a:srgbClr val="193477"/>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9439579" y="295435"/>
            <a:ext cx="2416815" cy="307777"/>
          </a:xfrm>
          <a:prstGeom prst="rect">
            <a:avLst/>
          </a:prstGeom>
        </p:spPr>
        <p:txBody>
          <a:bodyPr wrap="none">
            <a:spAutoFit/>
          </a:bodyPr>
          <a:lstStyle/>
          <a:p>
            <a:r>
              <a:rPr lang="mn-MN" sz="1400" b="1" dirty="0">
                <a:cs typeface="Times New Roman" panose="02020603050405020304" pitchFamily="18" charset="0"/>
              </a:rPr>
              <a:t>“ЭРДЭНЭС АЛТ РЕСУРС” ХХК </a:t>
            </a:r>
            <a:endParaRPr lang="en-US" sz="1400" b="1" dirty="0"/>
          </a:p>
        </p:txBody>
      </p:sp>
    </p:spTree>
    <p:extLst>
      <p:ext uri="{BB962C8B-B14F-4D97-AF65-F5344CB8AC3E}">
        <p14:creationId xmlns:p14="http://schemas.microsoft.com/office/powerpoint/2010/main" val="3756254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A9D8BB-D5D1-0628-7EEC-F5652B484924}"/>
              </a:ext>
            </a:extLst>
          </p:cNvPr>
          <p:cNvSpPr txBox="1"/>
          <p:nvPr/>
        </p:nvSpPr>
        <p:spPr>
          <a:xfrm>
            <a:off x="921129" y="194335"/>
            <a:ext cx="8853478" cy="430887"/>
          </a:xfrm>
          <a:prstGeom prst="rect">
            <a:avLst/>
          </a:prstGeom>
          <a:noFill/>
        </p:spPr>
        <p:txBody>
          <a:bodyPr wrap="square" lIns="91440" tIns="45720" rIns="91440" bIns="45720" rtlCol="0" anchor="t">
            <a:spAutoFit/>
          </a:bodyPr>
          <a:lstStyle/>
          <a:p>
            <a:pPr>
              <a:tabLst>
                <a:tab pos="5943600" algn="l"/>
                <a:tab pos="6684963" algn="l"/>
                <a:tab pos="7142163" algn="l"/>
              </a:tabLst>
              <a:defRPr/>
            </a:pPr>
            <a:r>
              <a:rPr lang="mn-MN" sz="2200" b="1" cap="all" dirty="0">
                <a:solidFill>
                  <a:srgbClr val="193477"/>
                </a:solidFill>
                <a:ea typeface="Cambria" panose="02040503050406030204" pitchFamily="18" charset="0"/>
                <a:cs typeface="Calibri" panose="020F0502020204030204" pitchFamily="34" charset="0"/>
              </a:rPr>
              <a:t>халзан хайгуулын талбайн тухай </a:t>
            </a:r>
            <a:endParaRPr lang="mn-MN" sz="2200" b="1" dirty="0">
              <a:solidFill>
                <a:srgbClr val="002060"/>
              </a:solidFill>
              <a:cs typeface="Arial" panose="020B0604020202020204" pitchFamily="34" charset="0"/>
            </a:endParaRPr>
          </a:p>
        </p:txBody>
      </p:sp>
      <p:sp>
        <p:nvSpPr>
          <p:cNvPr id="6" name="Right Arrow 3">
            <a:extLst>
              <a:ext uri="{FF2B5EF4-FFF2-40B4-BE49-F238E27FC236}">
                <a16:creationId xmlns:a16="http://schemas.microsoft.com/office/drawing/2014/main" id="{F81AB09C-7135-D520-1B5D-2AFA253C24D9}"/>
              </a:ext>
            </a:extLst>
          </p:cNvPr>
          <p:cNvSpPr/>
          <p:nvPr/>
        </p:nvSpPr>
        <p:spPr>
          <a:xfrm>
            <a:off x="7852242" y="875965"/>
            <a:ext cx="3651431" cy="402892"/>
          </a:xfrm>
          <a:prstGeom prst="rightArrow">
            <a:avLst/>
          </a:prstGeom>
          <a:gradFill flip="none" rotWithShape="1">
            <a:gsLst>
              <a:gs pos="4000">
                <a:srgbClr val="FF6600"/>
              </a:gs>
              <a:gs pos="60000">
                <a:schemeClr val="bg1"/>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2060"/>
              </a:solidFill>
              <a:effectLst/>
              <a:uLnTx/>
              <a:uFillTx/>
              <a:cs typeface="Arial"/>
            </a:endParaRPr>
          </a:p>
        </p:txBody>
      </p:sp>
      <p:sp>
        <p:nvSpPr>
          <p:cNvPr id="15" name="Title 14">
            <a:extLst>
              <a:ext uri="{FF2B5EF4-FFF2-40B4-BE49-F238E27FC236}">
                <a16:creationId xmlns:a16="http://schemas.microsoft.com/office/drawing/2014/main" id="{C6FF3D2E-C319-3B85-7B16-AA196288BC8A}"/>
              </a:ext>
            </a:extLst>
          </p:cNvPr>
          <p:cNvSpPr txBox="1">
            <a:spLocks noGrp="1"/>
          </p:cNvSpPr>
          <p:nvPr>
            <p:ph type="ctrTitle"/>
          </p:nvPr>
        </p:nvSpPr>
        <p:spPr>
          <a:xfrm>
            <a:off x="535707" y="3827099"/>
            <a:ext cx="6925719" cy="2225225"/>
          </a:xfrm>
          <a:prstGeom prst="rect">
            <a:avLst/>
          </a:prstGeom>
          <a:noFill/>
        </p:spPr>
        <p:txBody>
          <a:bodyPr wrap="square" lIns="91440" tIns="45720" rIns="91440" bIns="45720" rtlCol="0" anchor="t">
            <a:spAutoFit/>
          </a:bodyPr>
          <a:lstStyle/>
          <a:p>
            <a:pPr algn="just"/>
            <a:r>
              <a:rPr lang="en-US" sz="1400" dirty="0"/>
              <a:t>         </a:t>
            </a:r>
            <a:r>
              <a:rPr lang="mn-MN" sz="1400" dirty="0"/>
              <a:t>Баянхонгор аймгийн Шинэжинст сумын нутагт, Зуун модны булагаас баруун урд зүгт 11.2 км-т, L-47-7-А хавтгайн</a:t>
            </a:r>
            <a:r>
              <a:rPr lang="en-US" sz="1400" dirty="0"/>
              <a:t> </a:t>
            </a:r>
            <a:r>
              <a:rPr lang="mn-MN" sz="1400" dirty="0"/>
              <a:t>урд байрлана.</a:t>
            </a:r>
            <a:r>
              <a:rPr lang="en-US" sz="1400" dirty="0"/>
              <a:t> </a:t>
            </a:r>
            <a:r>
              <a:rPr lang="mn-MN" sz="1400" dirty="0"/>
              <a:t>Илрэлийн  хэмжээнд  хийсэн  өмнөх судлаачдын соронзон  болон  цахилгаан  хайгуулын  ажлын болон АМС-2017 төслийн  үр дүн нь талбайн геологийн орчинтой сайн уялдаж, харьцангуй цахилгаан зүсэлтийн шугамуудад туйлширлын  сонирхолтой  аномаль  100-350м хүртэл   гүнд   тогтоогдож   интрузивын   гадна   агуулагч  чулуулагт хувирлын бүсийн үргэлжлэлд   туйлширлын   аномаль   үргэлжилж   байгаа   нь   хүдэржилт   гүнрүүгээ   үргэлжлэх боломжтойг харуулж байна. Уг илрэл нь Эдрэнгийн нурууны араар Өлзийт хар уулсын орчим, Элстэй худгаас зүүн хойш 3км-т, L-47-137-Г ба K-47-5-Б хавтгайн зааг хэсэгт байрлах Хул морьтын  бүлэг порфирын төрлийн орд, илрэлтэй ижил төстэй гэж үзэж байна. Цаашид өрөмдлөг болон геофизикийн нарийвчилсан хайгуул хийх шаардлагатай.</a:t>
            </a:r>
            <a:endParaRPr lang="en-US" sz="1400" dirty="0"/>
          </a:p>
        </p:txBody>
      </p:sp>
      <p:graphicFrame>
        <p:nvGraphicFramePr>
          <p:cNvPr id="20" name="Table 19">
            <a:extLst>
              <a:ext uri="{FF2B5EF4-FFF2-40B4-BE49-F238E27FC236}">
                <a16:creationId xmlns:a16="http://schemas.microsoft.com/office/drawing/2014/main" id="{17D8C7C2-096C-4A4D-76E4-4CB7D5ABE154}"/>
              </a:ext>
            </a:extLst>
          </p:cNvPr>
          <p:cNvGraphicFramePr>
            <a:graphicFrameLocks noGrp="1"/>
          </p:cNvGraphicFramePr>
          <p:nvPr>
            <p:extLst>
              <p:ext uri="{D42A27DB-BD31-4B8C-83A1-F6EECF244321}">
                <p14:modId xmlns:p14="http://schemas.microsoft.com/office/powerpoint/2010/main" val="1250033810"/>
              </p:ext>
            </p:extLst>
          </p:nvPr>
        </p:nvGraphicFramePr>
        <p:xfrm>
          <a:off x="7894012" y="1431704"/>
          <a:ext cx="3567889" cy="3170133"/>
        </p:xfrm>
        <a:graphic>
          <a:graphicData uri="http://schemas.openxmlformats.org/drawingml/2006/table">
            <a:tbl>
              <a:tblPr firstRow="1" bandRow="1">
                <a:tableStyleId>{3B4B98B0-60AC-42C2-AFA5-B58CD77FA1E5}</a:tableStyleId>
              </a:tblPr>
              <a:tblGrid>
                <a:gridCol w="2846612">
                  <a:extLst>
                    <a:ext uri="{9D8B030D-6E8A-4147-A177-3AD203B41FA5}">
                      <a16:colId xmlns:a16="http://schemas.microsoft.com/office/drawing/2014/main" val="20000"/>
                    </a:ext>
                  </a:extLst>
                </a:gridCol>
                <a:gridCol w="721277">
                  <a:extLst>
                    <a:ext uri="{9D8B030D-6E8A-4147-A177-3AD203B41FA5}">
                      <a16:colId xmlns:a16="http://schemas.microsoft.com/office/drawing/2014/main" val="20001"/>
                    </a:ext>
                  </a:extLst>
                </a:gridCol>
              </a:tblGrid>
              <a:tr h="382679">
                <a:tc gridSpan="2">
                  <a:txBody>
                    <a:bodyPr/>
                    <a:lstStyle/>
                    <a:p>
                      <a:pPr algn="ctr"/>
                      <a:r>
                        <a:rPr lang="en-US" sz="1400" b="1" dirty="0">
                          <a:solidFill>
                            <a:schemeClr val="tx1"/>
                          </a:solidFill>
                          <a:latin typeface="+mn-lt"/>
                          <a:cs typeface="Arial" panose="020B0604020202020204" pitchFamily="34" charset="0"/>
                        </a:rPr>
                        <a:t>ХОЛБОГДОХ БАРИМТ БИЧИГ</a:t>
                      </a:r>
                    </a:p>
                  </a:txBody>
                  <a:tcPr anchor="ctr"/>
                </a:tc>
                <a:tc hMerge="1">
                  <a:txBody>
                    <a:bodyPr/>
                    <a:lstStyle/>
                    <a:p>
                      <a:endParaRPr lang="en-US" sz="1200" b="0" dirty="0">
                        <a:latin typeface="Arial"/>
                        <a:cs typeface="Arial"/>
                      </a:endParaRPr>
                    </a:p>
                  </a:txBody>
                  <a:tcPr/>
                </a:tc>
                <a:extLst>
                  <a:ext uri="{0D108BD9-81ED-4DB2-BD59-A6C34878D82A}">
                    <a16:rowId xmlns:a16="http://schemas.microsoft.com/office/drawing/2014/main" val="10000"/>
                  </a:ext>
                </a:extLst>
              </a:tr>
              <a:tr h="344411">
                <a:tc>
                  <a:txBody>
                    <a:bodyPr/>
                    <a:lstStyle/>
                    <a:p>
                      <a:r>
                        <a:rPr lang="en-US" sz="1200" dirty="0">
                          <a:solidFill>
                            <a:srgbClr val="1A3675"/>
                          </a:solidFill>
                          <a:latin typeface="+mn-lt"/>
                          <a:cs typeface="Arial" panose="020B0604020202020204" pitchFamily="34" charset="0"/>
                        </a:rPr>
                        <a:t>ТЭЗУС, ТЭЗҮ</a:t>
                      </a:r>
                      <a:r>
                        <a:rPr lang="mn-MN" sz="1200" baseline="0" dirty="0">
                          <a:solidFill>
                            <a:srgbClr val="1A3675"/>
                          </a:solidFill>
                          <a:latin typeface="+mn-lt"/>
                          <a:cs typeface="Arial" panose="020B0604020202020204" pitchFamily="34" charset="0"/>
                        </a:rPr>
                        <a:t> </a:t>
                      </a:r>
                      <a:endParaRPr lang="en-US" sz="1200" b="1" dirty="0">
                        <a:solidFill>
                          <a:srgbClr val="1A3675"/>
                        </a:solidFill>
                        <a:latin typeface="+mn-lt"/>
                        <a:cs typeface="Arial" panose="020B0604020202020204" pitchFamily="34" charset="0"/>
                      </a:endParaRPr>
                    </a:p>
                  </a:txBody>
                  <a:tcPr anchor="ctr"/>
                </a:tc>
                <a:tc>
                  <a:txBody>
                    <a:bodyPr/>
                    <a:lstStyle/>
                    <a:p>
                      <a:endParaRPr lang="en-US" sz="1200" b="0" dirty="0">
                        <a:latin typeface="+mj-lt"/>
                        <a:cs typeface="Arial" panose="020B0604020202020204" pitchFamily="34" charset="0"/>
                      </a:endParaRPr>
                    </a:p>
                  </a:txBody>
                  <a:tcPr anchor="ctr"/>
                </a:tc>
                <a:extLst>
                  <a:ext uri="{0D108BD9-81ED-4DB2-BD59-A6C34878D82A}">
                    <a16:rowId xmlns:a16="http://schemas.microsoft.com/office/drawing/2014/main" val="10001"/>
                  </a:ext>
                </a:extLst>
              </a:tr>
              <a:tr h="344411">
                <a:tc>
                  <a:txBody>
                    <a:bodyPr/>
                    <a:lstStyle/>
                    <a:p>
                      <a:r>
                        <a:rPr lang="en-US" sz="1200" dirty="0" err="1">
                          <a:solidFill>
                            <a:srgbClr val="1A3675"/>
                          </a:solidFill>
                          <a:latin typeface="+mn-lt"/>
                          <a:cs typeface="Arial" panose="020B0604020202020204" pitchFamily="34" charset="0"/>
                        </a:rPr>
                        <a:t>Зураг</a:t>
                      </a:r>
                      <a:r>
                        <a:rPr lang="en-US" sz="1200" dirty="0">
                          <a:solidFill>
                            <a:srgbClr val="1A3675"/>
                          </a:solidFill>
                          <a:latin typeface="+mn-lt"/>
                          <a:cs typeface="Arial" panose="020B0604020202020204" pitchFamily="34" charset="0"/>
                        </a:rPr>
                        <a:t> </a:t>
                      </a:r>
                      <a:r>
                        <a:rPr lang="en-US" sz="1200" dirty="0" err="1">
                          <a:solidFill>
                            <a:srgbClr val="1A3675"/>
                          </a:solidFill>
                          <a:latin typeface="+mn-lt"/>
                          <a:cs typeface="Arial" panose="020B0604020202020204" pitchFamily="34" charset="0"/>
                        </a:rPr>
                        <a:t>төсөл</a:t>
                      </a:r>
                      <a:r>
                        <a:rPr lang="mn-MN" sz="1200" baseline="0" dirty="0">
                          <a:solidFill>
                            <a:srgbClr val="1A3675"/>
                          </a:solidFill>
                          <a:latin typeface="+mn-lt"/>
                          <a:cs typeface="Arial" panose="020B0604020202020204" pitchFamily="34" charset="0"/>
                        </a:rPr>
                        <a:t> </a:t>
                      </a:r>
                      <a:endParaRPr lang="en-US" sz="1200" b="1" dirty="0">
                        <a:solidFill>
                          <a:srgbClr val="1A3675"/>
                        </a:solidFill>
                        <a:latin typeface="+mn-lt"/>
                        <a:cs typeface="Arial" panose="020B0604020202020204" pitchFamily="34" charset="0"/>
                      </a:endParaRPr>
                    </a:p>
                  </a:txBody>
                  <a:tcPr anchor="ctr"/>
                </a:tc>
                <a:tc>
                  <a:txBody>
                    <a:bodyPr/>
                    <a:lstStyle/>
                    <a:p>
                      <a:endParaRPr lang="en-US" sz="1200" b="0" dirty="0">
                        <a:latin typeface="+mj-lt"/>
                        <a:cs typeface="Arial" panose="020B0604020202020204" pitchFamily="34" charset="0"/>
                      </a:endParaRPr>
                    </a:p>
                  </a:txBody>
                  <a:tcPr anchor="ctr"/>
                </a:tc>
                <a:extLst>
                  <a:ext uri="{0D108BD9-81ED-4DB2-BD59-A6C34878D82A}">
                    <a16:rowId xmlns:a16="http://schemas.microsoft.com/office/drawing/2014/main" val="10002"/>
                  </a:ext>
                </a:extLst>
              </a:tr>
              <a:tr h="3444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rgbClr val="1A3675"/>
                          </a:solidFill>
                          <a:latin typeface="+mn-lt"/>
                          <a:cs typeface="Arial" panose="020B0604020202020204" pitchFamily="34" charset="0"/>
                        </a:rPr>
                        <a:t>Байгаль</a:t>
                      </a:r>
                      <a:r>
                        <a:rPr lang="en-US" sz="1200" kern="1200" dirty="0">
                          <a:solidFill>
                            <a:srgbClr val="1A3675"/>
                          </a:solidFill>
                          <a:latin typeface="+mn-lt"/>
                          <a:cs typeface="Arial" panose="020B0604020202020204" pitchFamily="34" charset="0"/>
                        </a:rPr>
                        <a:t> </a:t>
                      </a:r>
                      <a:r>
                        <a:rPr lang="en-US" sz="1200" kern="1200" dirty="0" err="1">
                          <a:solidFill>
                            <a:srgbClr val="1A3675"/>
                          </a:solidFill>
                          <a:latin typeface="+mn-lt"/>
                          <a:cs typeface="Arial" panose="020B0604020202020204" pitchFamily="34" charset="0"/>
                        </a:rPr>
                        <a:t>орчны</a:t>
                      </a:r>
                      <a:r>
                        <a:rPr lang="en-US" sz="1200" kern="1200" dirty="0">
                          <a:solidFill>
                            <a:srgbClr val="1A3675"/>
                          </a:solidFill>
                          <a:latin typeface="+mn-lt"/>
                          <a:cs typeface="Arial" panose="020B0604020202020204" pitchFamily="34" charset="0"/>
                        </a:rPr>
                        <a:t> </a:t>
                      </a:r>
                      <a:r>
                        <a:rPr lang="en-US" sz="1200" kern="1200" dirty="0" err="1">
                          <a:solidFill>
                            <a:srgbClr val="1A3675"/>
                          </a:solidFill>
                          <a:latin typeface="+mn-lt"/>
                          <a:cs typeface="Arial" panose="020B0604020202020204" pitchFamily="34" charset="0"/>
                        </a:rPr>
                        <a:t>үнэлгээ</a:t>
                      </a:r>
                      <a:r>
                        <a:rPr lang="mn-MN" sz="1200" kern="1200" dirty="0">
                          <a:solidFill>
                            <a:srgbClr val="1A3675"/>
                          </a:solidFill>
                          <a:latin typeface="+mn-lt"/>
                          <a:cs typeface="Arial" panose="020B0604020202020204" pitchFamily="34" charset="0"/>
                        </a:rPr>
                        <a:t> </a:t>
                      </a:r>
                      <a:endParaRPr lang="en-US" sz="1200" b="1" kern="1200" dirty="0">
                        <a:solidFill>
                          <a:srgbClr val="1A3675"/>
                        </a:solidFill>
                        <a:latin typeface="+mn-lt"/>
                        <a:ea typeface="+mn-ea"/>
                        <a:cs typeface="Arial" panose="020B0604020202020204" pitchFamily="34" charset="0"/>
                      </a:endParaRPr>
                    </a:p>
                  </a:txBody>
                  <a:tcPr anchor="ctr"/>
                </a:tc>
                <a:tc>
                  <a:txBody>
                    <a:bodyPr/>
                    <a:lstStyle/>
                    <a:p>
                      <a:endParaRPr lang="en-US" sz="1200" b="0" dirty="0">
                        <a:latin typeface="+mj-lt"/>
                        <a:cs typeface="Arial" panose="020B0604020202020204" pitchFamily="34" charset="0"/>
                      </a:endParaRPr>
                    </a:p>
                  </a:txBody>
                  <a:tcPr anchor="ctr"/>
                </a:tc>
                <a:extLst>
                  <a:ext uri="{0D108BD9-81ED-4DB2-BD59-A6C34878D82A}">
                    <a16:rowId xmlns:a16="http://schemas.microsoft.com/office/drawing/2014/main" val="10003"/>
                  </a:ext>
                </a:extLst>
              </a:tr>
              <a:tr h="344411">
                <a:tc>
                  <a:txBody>
                    <a:bodyPr/>
                    <a:lstStyle/>
                    <a:p>
                      <a:r>
                        <a:rPr lang="en-US" sz="1200" dirty="0" err="1">
                          <a:solidFill>
                            <a:srgbClr val="1A3675"/>
                          </a:solidFill>
                          <a:latin typeface="+mn-lt"/>
                          <a:cs typeface="Arial" panose="020B0604020202020204" pitchFamily="34" charset="0"/>
                        </a:rPr>
                        <a:t>Газрын</a:t>
                      </a:r>
                      <a:r>
                        <a:rPr lang="en-US" sz="1200" dirty="0">
                          <a:solidFill>
                            <a:srgbClr val="1A3675"/>
                          </a:solidFill>
                          <a:latin typeface="+mn-lt"/>
                          <a:cs typeface="Arial" panose="020B0604020202020204" pitchFamily="34" charset="0"/>
                        </a:rPr>
                        <a:t> </a:t>
                      </a:r>
                      <a:r>
                        <a:rPr lang="en-US" sz="1200" kern="1200" dirty="0" err="1">
                          <a:solidFill>
                            <a:srgbClr val="1A3675"/>
                          </a:solidFill>
                          <a:latin typeface="+mn-lt"/>
                          <a:cs typeface="Arial" panose="020B0604020202020204" pitchFamily="34" charset="0"/>
                        </a:rPr>
                        <a:t>зөвшөөрөл</a:t>
                      </a:r>
                      <a:r>
                        <a:rPr lang="mn-MN" sz="1200" kern="1200" dirty="0">
                          <a:solidFill>
                            <a:srgbClr val="1A3675"/>
                          </a:solidFill>
                          <a:latin typeface="+mn-lt"/>
                          <a:cs typeface="Arial" panose="020B0604020202020204" pitchFamily="34" charset="0"/>
                        </a:rPr>
                        <a:t> - </a:t>
                      </a:r>
                      <a:r>
                        <a:rPr lang="mn-MN" sz="1200" b="1" kern="1200" dirty="0">
                          <a:solidFill>
                            <a:srgbClr val="1A3675"/>
                          </a:solidFill>
                          <a:latin typeface="+mn-lt"/>
                          <a:cs typeface="Arial" panose="020B0604020202020204" pitchFamily="34" charset="0"/>
                        </a:rPr>
                        <a:t>100%</a:t>
                      </a:r>
                      <a:endParaRPr lang="en-US" sz="1200" b="1" kern="1200" dirty="0">
                        <a:solidFill>
                          <a:srgbClr val="1A3675"/>
                        </a:solidFill>
                        <a:latin typeface="+mn-lt"/>
                        <a:ea typeface="+mn-ea"/>
                        <a:cs typeface="Arial" panose="020B0604020202020204" pitchFamily="34" charset="0"/>
                      </a:endParaRPr>
                    </a:p>
                  </a:txBody>
                  <a:tcPr anchor="ctr"/>
                </a:tc>
                <a:tc>
                  <a:txBody>
                    <a:bodyPr/>
                    <a:lstStyle/>
                    <a:p>
                      <a:endParaRPr lang="en-US" sz="1200" b="0" dirty="0">
                        <a:latin typeface="+mj-lt"/>
                        <a:cs typeface="Arial" panose="020B0604020202020204" pitchFamily="34" charset="0"/>
                      </a:endParaRPr>
                    </a:p>
                  </a:txBody>
                  <a:tcPr anchor="ctr"/>
                </a:tc>
                <a:extLst>
                  <a:ext uri="{0D108BD9-81ED-4DB2-BD59-A6C34878D82A}">
                    <a16:rowId xmlns:a16="http://schemas.microsoft.com/office/drawing/2014/main" val="10004"/>
                  </a:ext>
                </a:extLst>
              </a:tr>
              <a:tr h="4002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1A3675"/>
                          </a:solidFill>
                          <a:latin typeface="+mn-lt"/>
                          <a:cs typeface="Arial" panose="020B0604020202020204" pitchFamily="34" charset="0"/>
                        </a:rPr>
                        <a:t>Холбогдох</a:t>
                      </a:r>
                      <a:r>
                        <a:rPr lang="en-US" sz="1200" dirty="0">
                          <a:solidFill>
                            <a:srgbClr val="1A3675"/>
                          </a:solidFill>
                          <a:latin typeface="+mn-lt"/>
                          <a:cs typeface="Arial" panose="020B0604020202020204" pitchFamily="34" charset="0"/>
                        </a:rPr>
                        <a:t> </a:t>
                      </a:r>
                      <a:r>
                        <a:rPr lang="en-US" sz="1200" dirty="0" err="1">
                          <a:solidFill>
                            <a:srgbClr val="1A3675"/>
                          </a:solidFill>
                          <a:latin typeface="+mn-lt"/>
                          <a:cs typeface="Arial" panose="020B0604020202020204" pitchFamily="34" charset="0"/>
                        </a:rPr>
                        <a:t>бусад</a:t>
                      </a:r>
                      <a:r>
                        <a:rPr lang="en-US" sz="1200" dirty="0">
                          <a:solidFill>
                            <a:srgbClr val="1A3675"/>
                          </a:solidFill>
                          <a:latin typeface="+mn-lt"/>
                          <a:cs typeface="Arial" panose="020B0604020202020204" pitchFamily="34" charset="0"/>
                        </a:rPr>
                        <a:t> </a:t>
                      </a:r>
                      <a:r>
                        <a:rPr lang="en-US" sz="1200" dirty="0" err="1">
                          <a:solidFill>
                            <a:srgbClr val="1A3675"/>
                          </a:solidFill>
                          <a:latin typeface="+mn-lt"/>
                          <a:cs typeface="Arial" panose="020B0604020202020204" pitchFamily="34" charset="0"/>
                        </a:rPr>
                        <a:t>зөвшөөрөл</a:t>
                      </a:r>
                      <a:r>
                        <a:rPr lang="mn-MN" sz="1200" dirty="0">
                          <a:solidFill>
                            <a:srgbClr val="1A3675"/>
                          </a:solidFill>
                          <a:latin typeface="+mn-lt"/>
                          <a:cs typeface="Arial" panose="020B0604020202020204" pitchFamily="34" charset="0"/>
                        </a:rPr>
                        <a:t> - </a:t>
                      </a:r>
                      <a:r>
                        <a:rPr lang="mn-MN" sz="1200" b="1" dirty="0">
                          <a:solidFill>
                            <a:srgbClr val="1A3675"/>
                          </a:solidFill>
                          <a:latin typeface="+mn-lt"/>
                          <a:cs typeface="Arial" panose="020B0604020202020204" pitchFamily="34" charset="0"/>
                        </a:rPr>
                        <a:t>100%</a:t>
                      </a:r>
                      <a:endParaRPr lang="en-US" sz="1200" b="1" dirty="0">
                        <a:solidFill>
                          <a:srgbClr val="1A3675"/>
                        </a:solidFill>
                        <a:latin typeface="+mn-lt"/>
                        <a:cs typeface="Arial" panose="020B0604020202020204" pitchFamily="34" charset="0"/>
                      </a:endParaRPr>
                    </a:p>
                  </a:txBody>
                  <a:tcPr anchor="ctr"/>
                </a:tc>
                <a:tc>
                  <a:txBody>
                    <a:bodyPr/>
                    <a:lstStyle/>
                    <a:p>
                      <a:endParaRPr lang="en-US" sz="1200" b="0" dirty="0">
                        <a:latin typeface="+mj-lt"/>
                        <a:cs typeface="Arial" panose="020B0604020202020204" pitchFamily="34" charset="0"/>
                      </a:endParaRPr>
                    </a:p>
                  </a:txBody>
                  <a:tcPr anchor="ctr"/>
                </a:tc>
                <a:extLst>
                  <a:ext uri="{0D108BD9-81ED-4DB2-BD59-A6C34878D82A}">
                    <a16:rowId xmlns:a16="http://schemas.microsoft.com/office/drawing/2014/main" val="10005"/>
                  </a:ext>
                </a:extLst>
              </a:tr>
              <a:tr h="3444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sz="1200" b="0" dirty="0">
                          <a:solidFill>
                            <a:srgbClr val="1A3675"/>
                          </a:solidFill>
                          <a:latin typeface="+mn-lt"/>
                          <a:cs typeface="Arial" panose="020B0604020202020204" pitchFamily="34" charset="0"/>
                        </a:rPr>
                        <a:t>Орон нутагтай</a:t>
                      </a:r>
                      <a:r>
                        <a:rPr lang="mn-MN" sz="1200" b="0" baseline="0" dirty="0">
                          <a:solidFill>
                            <a:srgbClr val="1A3675"/>
                          </a:solidFill>
                          <a:latin typeface="+mn-lt"/>
                          <a:cs typeface="Arial" panose="020B0604020202020204" pitchFamily="34" charset="0"/>
                        </a:rPr>
                        <a:t> хамтран ажиллах гэрээ </a:t>
                      </a:r>
                      <a:r>
                        <a:rPr lang="mn-MN" sz="1200" b="0" dirty="0">
                          <a:solidFill>
                            <a:srgbClr val="1A3675"/>
                          </a:solidFill>
                          <a:latin typeface="+mn-lt"/>
                          <a:cs typeface="Arial" panose="020B0604020202020204" pitchFamily="34" charset="0"/>
                        </a:rPr>
                        <a:t>- 100%</a:t>
                      </a:r>
                      <a:r>
                        <a:rPr lang="mn-MN" sz="1200" b="0" baseline="0" dirty="0">
                          <a:solidFill>
                            <a:srgbClr val="1A3675"/>
                          </a:solidFill>
                          <a:latin typeface="+mn-lt"/>
                          <a:cs typeface="Arial" panose="020B0604020202020204" pitchFamily="34" charset="0"/>
                        </a:rPr>
                        <a:t> </a:t>
                      </a:r>
                      <a:endParaRPr lang="en-US" sz="1200" b="0" dirty="0">
                        <a:solidFill>
                          <a:srgbClr val="1A3675"/>
                        </a:solidFill>
                        <a:latin typeface="+mn-lt"/>
                        <a:cs typeface="Arial" panose="020B0604020202020204" pitchFamily="34" charset="0"/>
                      </a:endParaRPr>
                    </a:p>
                  </a:txBody>
                  <a:tcPr anchor="ctr"/>
                </a:tc>
                <a:tc>
                  <a:txBody>
                    <a:bodyPr/>
                    <a:lstStyle/>
                    <a:p>
                      <a:endParaRPr lang="en-US" sz="1200" b="0" dirty="0">
                        <a:latin typeface="+mj-lt"/>
                        <a:cs typeface="Arial" panose="020B0604020202020204" pitchFamily="34" charset="0"/>
                      </a:endParaRPr>
                    </a:p>
                  </a:txBody>
                  <a:tcPr anchor="ctr"/>
                </a:tc>
                <a:extLst>
                  <a:ext uri="{0D108BD9-81ED-4DB2-BD59-A6C34878D82A}">
                    <a16:rowId xmlns:a16="http://schemas.microsoft.com/office/drawing/2014/main" val="10006"/>
                  </a:ext>
                </a:extLst>
              </a:tr>
              <a:tr h="552323">
                <a:tc>
                  <a:txBody>
                    <a:bodyPr/>
                    <a:lstStyle/>
                    <a:p>
                      <a:r>
                        <a:rPr lang="en-US" sz="1200" dirty="0" err="1">
                          <a:solidFill>
                            <a:srgbClr val="1A3675"/>
                          </a:solidFill>
                          <a:latin typeface="+mn-lt"/>
                          <a:cs typeface="Arial" panose="020B0604020202020204" pitchFamily="34" charset="0"/>
                        </a:rPr>
                        <a:t>Санхүүжилт</a:t>
                      </a:r>
                      <a:r>
                        <a:rPr lang="en-US" sz="1200" dirty="0">
                          <a:solidFill>
                            <a:srgbClr val="1A3675"/>
                          </a:solidFill>
                          <a:latin typeface="+mn-lt"/>
                          <a:cs typeface="Arial" panose="020B0604020202020204" pitchFamily="34" charset="0"/>
                        </a:rPr>
                        <a:t> </a:t>
                      </a:r>
                      <a:r>
                        <a:rPr lang="en-US" sz="1200" dirty="0" err="1">
                          <a:solidFill>
                            <a:srgbClr val="1A3675"/>
                          </a:solidFill>
                          <a:latin typeface="+mn-lt"/>
                          <a:cs typeface="Arial" panose="020B0604020202020204" pitchFamily="34" charset="0"/>
                        </a:rPr>
                        <a:t>бүрэн</a:t>
                      </a:r>
                      <a:r>
                        <a:rPr lang="en-US" sz="1200" dirty="0">
                          <a:solidFill>
                            <a:srgbClr val="1A3675"/>
                          </a:solidFill>
                          <a:latin typeface="+mn-lt"/>
                          <a:cs typeface="Arial" panose="020B0604020202020204" pitchFamily="34" charset="0"/>
                        </a:rPr>
                        <a:t> </a:t>
                      </a:r>
                      <a:r>
                        <a:rPr lang="en-US" sz="1200" dirty="0" err="1">
                          <a:solidFill>
                            <a:srgbClr val="1A3675"/>
                          </a:solidFill>
                          <a:latin typeface="+mn-lt"/>
                          <a:cs typeface="Arial" panose="020B0604020202020204" pitchFamily="34" charset="0"/>
                        </a:rPr>
                        <a:t>шийдэгдсэн</a:t>
                      </a:r>
                      <a:r>
                        <a:rPr lang="en-US" sz="1200" dirty="0">
                          <a:solidFill>
                            <a:srgbClr val="1A3675"/>
                          </a:solidFill>
                          <a:latin typeface="+mn-lt"/>
                          <a:cs typeface="Arial" panose="020B0604020202020204" pitchFamily="34" charset="0"/>
                        </a:rPr>
                        <a:t> </a:t>
                      </a:r>
                      <a:r>
                        <a:rPr lang="en-US" sz="1200" dirty="0" err="1">
                          <a:solidFill>
                            <a:srgbClr val="1A3675"/>
                          </a:solidFill>
                          <a:latin typeface="+mn-lt"/>
                          <a:cs typeface="Arial" panose="020B0604020202020204" pitchFamily="34" charset="0"/>
                        </a:rPr>
                        <a:t>эсэх</a:t>
                      </a:r>
                      <a:endParaRPr lang="en-US" sz="1200" b="1" dirty="0">
                        <a:solidFill>
                          <a:srgbClr val="1A3675"/>
                        </a:solidFill>
                        <a:latin typeface="+mn-lt"/>
                        <a:cs typeface="Arial" panose="020B0604020202020204" pitchFamily="34" charset="0"/>
                      </a:endParaRPr>
                    </a:p>
                  </a:txBody>
                  <a:tcPr anchor="ctr"/>
                </a:tc>
                <a:tc>
                  <a:txBody>
                    <a:bodyPr/>
                    <a:lstStyle/>
                    <a:p>
                      <a:endParaRPr lang="en-US" sz="1200" dirty="0">
                        <a:latin typeface="+mj-lt"/>
                        <a:cs typeface="Arial" panose="020B0604020202020204" pitchFamily="34" charset="0"/>
                      </a:endParaRPr>
                    </a:p>
                  </a:txBody>
                  <a:tcPr anchor="ctr"/>
                </a:tc>
                <a:extLst>
                  <a:ext uri="{0D108BD9-81ED-4DB2-BD59-A6C34878D82A}">
                    <a16:rowId xmlns:a16="http://schemas.microsoft.com/office/drawing/2014/main" val="10007"/>
                  </a:ext>
                </a:extLst>
              </a:tr>
            </a:tbl>
          </a:graphicData>
        </a:graphic>
      </p:graphicFrame>
      <p:pic>
        <p:nvPicPr>
          <p:cNvPr id="23" name="Picture 22">
            <a:extLst>
              <a:ext uri="{FF2B5EF4-FFF2-40B4-BE49-F238E27FC236}">
                <a16:creationId xmlns:a16="http://schemas.microsoft.com/office/drawing/2014/main" id="{84FBA421-38E3-32C7-FD00-AF917433E1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2720" y="2949035"/>
            <a:ext cx="274267" cy="228991"/>
          </a:xfrm>
          <a:prstGeom prst="rect">
            <a:avLst/>
          </a:prstGeom>
        </p:spPr>
      </p:pic>
      <p:pic>
        <p:nvPicPr>
          <p:cNvPr id="24" name="Picture 23">
            <a:extLst>
              <a:ext uri="{FF2B5EF4-FFF2-40B4-BE49-F238E27FC236}">
                <a16:creationId xmlns:a16="http://schemas.microsoft.com/office/drawing/2014/main" id="{AF39EAC8-5786-AF98-9D85-9FFF935E71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2626" y="3262101"/>
            <a:ext cx="274267" cy="228991"/>
          </a:xfrm>
          <a:prstGeom prst="rect">
            <a:avLst/>
          </a:prstGeom>
        </p:spPr>
      </p:pic>
      <p:pic>
        <p:nvPicPr>
          <p:cNvPr id="25" name="Picture 24">
            <a:extLst>
              <a:ext uri="{FF2B5EF4-FFF2-40B4-BE49-F238E27FC236}">
                <a16:creationId xmlns:a16="http://schemas.microsoft.com/office/drawing/2014/main" id="{8EE15C20-0CDA-C6A7-7252-ADC190EF4C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6034" y="3654006"/>
            <a:ext cx="274267" cy="228991"/>
          </a:xfrm>
          <a:prstGeom prst="rect">
            <a:avLst/>
          </a:prstGeom>
        </p:spPr>
      </p:pic>
      <p:pic>
        <p:nvPicPr>
          <p:cNvPr id="26" name="Picture 25">
            <a:extLst>
              <a:ext uri="{FF2B5EF4-FFF2-40B4-BE49-F238E27FC236}">
                <a16:creationId xmlns:a16="http://schemas.microsoft.com/office/drawing/2014/main" id="{0F3585E4-9000-6E7C-7B40-4C13C3D4A4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9686" y="4072650"/>
            <a:ext cx="232806" cy="228990"/>
          </a:xfrm>
          <a:prstGeom prst="rect">
            <a:avLst/>
          </a:prstGeom>
        </p:spPr>
      </p:pic>
      <p:pic>
        <p:nvPicPr>
          <p:cNvPr id="27" name="Picture 26">
            <a:extLst>
              <a:ext uri="{FF2B5EF4-FFF2-40B4-BE49-F238E27FC236}">
                <a16:creationId xmlns:a16="http://schemas.microsoft.com/office/drawing/2014/main" id="{4EC41E79-D0B6-FA2C-2981-DB4CC7777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895" y="2602291"/>
            <a:ext cx="232806" cy="228990"/>
          </a:xfrm>
          <a:prstGeom prst="rect">
            <a:avLst/>
          </a:prstGeom>
        </p:spPr>
      </p:pic>
      <p:pic>
        <p:nvPicPr>
          <p:cNvPr id="16" name="Picture 15">
            <a:extLst>
              <a:ext uri="{FF2B5EF4-FFF2-40B4-BE49-F238E27FC236}">
                <a16:creationId xmlns:a16="http://schemas.microsoft.com/office/drawing/2014/main" id="{4EC41E79-D0B6-FA2C-2981-DB4CC7777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895" y="2214844"/>
            <a:ext cx="232806" cy="228990"/>
          </a:xfrm>
          <a:prstGeom prst="rect">
            <a:avLst/>
          </a:prstGeom>
        </p:spPr>
      </p:pic>
      <p:pic>
        <p:nvPicPr>
          <p:cNvPr id="19" name="Picture 18">
            <a:extLst>
              <a:ext uri="{FF2B5EF4-FFF2-40B4-BE49-F238E27FC236}">
                <a16:creationId xmlns:a16="http://schemas.microsoft.com/office/drawing/2014/main" id="{4EC41E79-D0B6-FA2C-2981-DB4CC7777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895" y="1868100"/>
            <a:ext cx="232806" cy="228990"/>
          </a:xfrm>
          <a:prstGeom prst="rect">
            <a:avLst/>
          </a:prstGeom>
        </p:spPr>
      </p:pic>
      <p:sp>
        <p:nvSpPr>
          <p:cNvPr id="7" name="Rectangle 6"/>
          <p:cNvSpPr/>
          <p:nvPr/>
        </p:nvSpPr>
        <p:spPr>
          <a:xfrm>
            <a:off x="3072775" y="3502240"/>
            <a:ext cx="2190151" cy="307777"/>
          </a:xfrm>
          <a:prstGeom prst="rect">
            <a:avLst/>
          </a:prstGeom>
        </p:spPr>
        <p:txBody>
          <a:bodyPr wrap="none">
            <a:spAutoFit/>
          </a:bodyPr>
          <a:lstStyle/>
          <a:p>
            <a:pPr>
              <a:lnSpc>
                <a:spcPct val="100000"/>
              </a:lnSpc>
              <a:spcBef>
                <a:spcPts val="0"/>
              </a:spcBef>
              <a:defRPr/>
            </a:pPr>
            <a:r>
              <a:rPr lang="x-none" sz="1400" dirty="0"/>
              <a:t>ТӨСЛИЙН ТАНИЛЦУУЛГА: </a:t>
            </a:r>
            <a:endParaRPr lang="mn-MN" sz="1400" dirty="0">
              <a:solidFill>
                <a:srgbClr val="000000"/>
              </a:solidFill>
            </a:endParaRPr>
          </a:p>
        </p:txBody>
      </p:sp>
      <p:graphicFrame>
        <p:nvGraphicFramePr>
          <p:cNvPr id="18" name="Table 17">
            <a:extLst>
              <a:ext uri="{FF2B5EF4-FFF2-40B4-BE49-F238E27FC236}">
                <a16:creationId xmlns:a16="http://schemas.microsoft.com/office/drawing/2014/main" id="{EEBD6479-2C82-106A-4F52-FEECF7DFC680}"/>
              </a:ext>
            </a:extLst>
          </p:cNvPr>
          <p:cNvGraphicFramePr>
            <a:graphicFrameLocks noGrp="1"/>
          </p:cNvGraphicFramePr>
          <p:nvPr>
            <p:extLst>
              <p:ext uri="{D42A27DB-BD31-4B8C-83A1-F6EECF244321}">
                <p14:modId xmlns:p14="http://schemas.microsoft.com/office/powerpoint/2010/main" val="1468498956"/>
              </p:ext>
            </p:extLst>
          </p:nvPr>
        </p:nvGraphicFramePr>
        <p:xfrm>
          <a:off x="535707" y="901087"/>
          <a:ext cx="6925719" cy="2420155"/>
        </p:xfrm>
        <a:graphic>
          <a:graphicData uri="http://schemas.openxmlformats.org/drawingml/2006/table">
            <a:tbl>
              <a:tblPr firstRow="1" bandRow="1">
                <a:tableStyleId>{21E4AEA4-8DFA-4A89-87EB-49C32662AFE0}</a:tableStyleId>
              </a:tblPr>
              <a:tblGrid>
                <a:gridCol w="802638">
                  <a:extLst>
                    <a:ext uri="{9D8B030D-6E8A-4147-A177-3AD203B41FA5}">
                      <a16:colId xmlns:a16="http://schemas.microsoft.com/office/drawing/2014/main" val="3882897820"/>
                    </a:ext>
                  </a:extLst>
                </a:gridCol>
                <a:gridCol w="1280160">
                  <a:extLst>
                    <a:ext uri="{9D8B030D-6E8A-4147-A177-3AD203B41FA5}">
                      <a16:colId xmlns:a16="http://schemas.microsoft.com/office/drawing/2014/main" val="20001"/>
                    </a:ext>
                  </a:extLst>
                </a:gridCol>
                <a:gridCol w="4842921">
                  <a:extLst>
                    <a:ext uri="{9D8B030D-6E8A-4147-A177-3AD203B41FA5}">
                      <a16:colId xmlns:a16="http://schemas.microsoft.com/office/drawing/2014/main" val="3097195125"/>
                    </a:ext>
                  </a:extLst>
                </a:gridCol>
              </a:tblGrid>
              <a:tr h="0">
                <a:tc gridSpan="3">
                  <a:txBody>
                    <a:bodyPr/>
                    <a:lstStyle/>
                    <a:p>
                      <a:pPr algn="ctr" rtl="0" fontAlgn="ctr"/>
                      <a:r>
                        <a:rPr lang="mn-MN" sz="1600" u="none" strike="noStrike" dirty="0">
                          <a:effectLst/>
                        </a:rPr>
                        <a:t>ТӨСЛИЙН ТОЙМ МЭДЭЭЛЭЛ</a:t>
                      </a:r>
                      <a:endParaRPr lang="mn-MN" sz="1600" b="1" i="0" u="none" strike="noStrike" dirty="0">
                        <a:solidFill>
                          <a:srgbClr val="FFFFFF"/>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0655602"/>
                  </a:ext>
                </a:extLst>
              </a:tr>
              <a:tr h="221656">
                <a:tc gridSpan="2">
                  <a:txBody>
                    <a:bodyPr/>
                    <a:lstStyle/>
                    <a:p>
                      <a:pPr algn="l" rtl="0" fontAlgn="ctr"/>
                      <a:r>
                        <a:rPr lang="mn-MN" sz="1200" u="none" strike="noStrike" dirty="0">
                          <a:effectLst/>
                        </a:rPr>
                        <a:t>Хувьцаа эзэмшигч:</a:t>
                      </a:r>
                      <a:endParaRPr lang="mn-MN" sz="12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mn-MN" sz="1200" b="0" i="0" u="none" strike="noStrike" dirty="0">
                          <a:solidFill>
                            <a:srgbClr val="000000"/>
                          </a:solidFill>
                          <a:effectLst/>
                          <a:latin typeface="Calibri" panose="020F0502020204030204" pitchFamily="34" charset="0"/>
                        </a:rPr>
                        <a:t>“Эрдэнэс Алт ресурс” ХХК </a:t>
                      </a:r>
                    </a:p>
                  </a:txBody>
                  <a:tcPr marL="9525" marR="9525" marT="9525" marB="0" anchor="ctr"/>
                </a:tc>
                <a:extLst>
                  <a:ext uri="{0D108BD9-81ED-4DB2-BD59-A6C34878D82A}">
                    <a16:rowId xmlns:a16="http://schemas.microsoft.com/office/drawing/2014/main" val="2156981617"/>
                  </a:ext>
                </a:extLst>
              </a:tr>
              <a:tr h="372015">
                <a:tc gridSpan="2">
                  <a:txBody>
                    <a:bodyPr/>
                    <a:lstStyle/>
                    <a:p>
                      <a:pPr algn="l" rtl="0" fontAlgn="ctr"/>
                      <a:r>
                        <a:rPr lang="mn-MN" sz="1200" u="none" strike="noStrike" dirty="0">
                          <a:effectLst/>
                        </a:rPr>
                        <a:t>Байршил:</a:t>
                      </a:r>
                      <a:endParaRPr lang="mn-MN" sz="12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mn-MN" sz="1200" b="0" i="0" u="none" strike="noStrike" kern="1200" dirty="0">
                          <a:solidFill>
                            <a:srgbClr val="000000"/>
                          </a:solidFill>
                          <a:effectLst/>
                          <a:latin typeface="Calibri" panose="020F0502020204030204" pitchFamily="34" charset="0"/>
                          <a:ea typeface="+mn-ea"/>
                          <a:cs typeface="+mn-cs"/>
                        </a:rPr>
                        <a:t>Баянхонгор аймгийн Шинэжинст сумын нутагт, Зуун модны булагаас баруун урд зүгт 11.2 км-т, L-47-7-А хавтгайн  урд байрлана. </a:t>
                      </a:r>
                      <a:endParaRPr lang="en-US"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738402822"/>
                  </a:ext>
                </a:extLst>
              </a:tr>
              <a:tr h="198749">
                <a:tc gridSpan="2">
                  <a:txBody>
                    <a:bodyPr/>
                    <a:lstStyle/>
                    <a:p>
                      <a:pPr algn="l" rtl="0" fontAlgn="ctr"/>
                      <a:r>
                        <a:rPr lang="mn-MN" sz="1200" b="0" i="0" u="none" strike="noStrike" dirty="0">
                          <a:solidFill>
                            <a:srgbClr val="000000"/>
                          </a:solidFill>
                          <a:effectLst/>
                          <a:latin typeface="Calibri" panose="020F0502020204030204" pitchFamily="34" charset="0"/>
                        </a:rPr>
                        <a:t>Координат </a:t>
                      </a:r>
                    </a:p>
                  </a:txBody>
                  <a:tcPr marL="9525" marR="9525" marT="9525" marB="0" anchor="ctr"/>
                </a:tc>
                <a:tc h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l" defTabSz="914400" rtl="0" eaLnBrk="1" fontAlgn="ctr" latinLnBrk="0" hangingPunct="1"/>
                      <a:r>
                        <a:rPr lang="mn-MN" sz="1200" b="0" i="0" u="none" strike="noStrike" kern="1200" dirty="0">
                          <a:solidFill>
                            <a:srgbClr val="000000"/>
                          </a:solidFill>
                          <a:effectLst/>
                          <a:latin typeface="Calibri" panose="020F0502020204030204" pitchFamily="34" charset="0"/>
                          <a:ea typeface="+mn-ea"/>
                          <a:cs typeface="+mn-cs"/>
                        </a:rPr>
                        <a:t>Илрэлийн төв цэг х.ө  43°53'10,5'', з.у 99°07'27.5''</a:t>
                      </a:r>
                    </a:p>
                  </a:txBody>
                  <a:tcPr marL="9525" marR="9525" marT="9525" marB="0" anchor="ctr"/>
                </a:tc>
                <a:extLst>
                  <a:ext uri="{0D108BD9-81ED-4DB2-BD59-A6C34878D82A}">
                    <a16:rowId xmlns:a16="http://schemas.microsoft.com/office/drawing/2014/main" val="10003"/>
                  </a:ext>
                </a:extLst>
              </a:tr>
              <a:tr h="191266">
                <a:tc gridSpan="2">
                  <a:txBody>
                    <a:bodyPr/>
                    <a:lstStyle/>
                    <a:p>
                      <a:pPr algn="l" rtl="0" fontAlgn="ctr"/>
                      <a:r>
                        <a:rPr lang="mn-MN" sz="1200" u="none" strike="noStrike" dirty="0">
                          <a:effectLst/>
                        </a:rPr>
                        <a:t>Илрэл:</a:t>
                      </a:r>
                      <a:endParaRPr lang="mn-MN" sz="12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200" b="0" i="0" u="none" strike="noStrike" dirty="0">
                          <a:solidFill>
                            <a:srgbClr val="000000"/>
                          </a:solidFill>
                          <a:effectLst/>
                          <a:latin typeface="Calibri" panose="020F0502020204030204" pitchFamily="34" charset="0"/>
                        </a:rPr>
                        <a:t>Cu, Mo, Au </a:t>
                      </a:r>
                      <a:endParaRPr lang="mn-MN"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83452793"/>
                  </a:ext>
                </a:extLst>
              </a:tr>
              <a:tr h="223577">
                <a:tc rowSpan="3">
                  <a:txBody>
                    <a:bodyPr/>
                    <a:lstStyle/>
                    <a:p>
                      <a:pPr algn="l" rtl="0" fontAlgn="ctr"/>
                      <a:r>
                        <a:rPr lang="mn-MN" sz="1200" b="0" i="0" u="none" strike="noStrike" dirty="0">
                          <a:solidFill>
                            <a:srgbClr val="000000"/>
                          </a:solidFill>
                          <a:effectLst/>
                          <a:latin typeface="Calibri" panose="020F0502020204030204" pitchFamily="34" charset="0"/>
                        </a:rPr>
                        <a:t>Талбайд</a:t>
                      </a:r>
                      <a:r>
                        <a:rPr lang="mn-MN" sz="1200" b="0" i="0" u="none" strike="noStrike" baseline="0" dirty="0">
                          <a:solidFill>
                            <a:srgbClr val="000000"/>
                          </a:solidFill>
                          <a:effectLst/>
                          <a:latin typeface="Calibri" panose="020F0502020204030204" pitchFamily="34" charset="0"/>
                        </a:rPr>
                        <a:t> хийгдсэн ажил </a:t>
                      </a: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mn-MN" sz="1200" b="0" i="0" u="none" strike="noStrike" dirty="0">
                          <a:solidFill>
                            <a:srgbClr val="000000"/>
                          </a:solidFill>
                          <a:effectLst/>
                          <a:latin typeface="Calibri" panose="020F0502020204030204" pitchFamily="34" charset="0"/>
                        </a:rPr>
                        <a:t>Соронзон</a:t>
                      </a:r>
                      <a:r>
                        <a:rPr lang="mn-MN" sz="1200" b="0" i="0" u="none" strike="noStrike" baseline="0" dirty="0">
                          <a:solidFill>
                            <a:srgbClr val="000000"/>
                          </a:solidFill>
                          <a:effectLst/>
                          <a:latin typeface="Calibri" panose="020F0502020204030204" pitchFamily="34" charset="0"/>
                        </a:rPr>
                        <a:t> зураглал </a:t>
                      </a: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mn-MN" sz="1200" b="0" i="0" u="none" strike="noStrike" dirty="0">
                          <a:solidFill>
                            <a:srgbClr val="000000"/>
                          </a:solidFill>
                          <a:effectLst/>
                          <a:latin typeface="Calibri" panose="020F0502020204030204" pitchFamily="34" charset="0"/>
                        </a:rPr>
                        <a:t>181 т.км </a:t>
                      </a:r>
                      <a:endParaRPr lang="ru-RU"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r h="207818">
                <a:tc v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mn-MN" sz="1200" b="0" i="0" u="none" strike="noStrike" dirty="0">
                          <a:solidFill>
                            <a:srgbClr val="000000"/>
                          </a:solidFill>
                          <a:effectLst/>
                          <a:latin typeface="Calibri" panose="020F0502020204030204" pitchFamily="34" charset="0"/>
                        </a:rPr>
                        <a:t>Цахилгаан хайгуул </a:t>
                      </a:r>
                    </a:p>
                  </a:txBody>
                  <a:tcPr marL="9525" marR="9525" marT="9525" marB="0" anchor="ctr"/>
                </a:tc>
                <a:tc>
                  <a:txBody>
                    <a:bodyPr/>
                    <a:lstStyle/>
                    <a:p>
                      <a:pPr algn="l" rtl="0" fontAlgn="ctr"/>
                      <a:r>
                        <a:rPr lang="mn-MN" sz="1200" b="0" i="0" u="none" strike="noStrike" dirty="0">
                          <a:solidFill>
                            <a:srgbClr val="000000"/>
                          </a:solidFill>
                          <a:effectLst/>
                          <a:latin typeface="Calibri" panose="020F0502020204030204" pitchFamily="34" charset="0"/>
                        </a:rPr>
                        <a:t>45 т.км </a:t>
                      </a:r>
                      <a:endParaRPr lang="ru-RU"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6"/>
                  </a:ext>
                </a:extLst>
              </a:tr>
              <a:tr h="372015">
                <a:tc v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mn-MN" sz="1200" b="0" i="0" u="none" strike="noStrike" dirty="0">
                          <a:solidFill>
                            <a:srgbClr val="000000"/>
                          </a:solidFill>
                          <a:effectLst/>
                          <a:latin typeface="Calibri" panose="020F0502020204030204" pitchFamily="34" charset="0"/>
                        </a:rPr>
                        <a:t>Цахилгаан хайгуулын зүсэлт </a:t>
                      </a:r>
                    </a:p>
                  </a:txBody>
                  <a:tcPr marL="9525" marR="9525" marT="9525" marB="0" anchor="ctr"/>
                </a:tc>
                <a:tc>
                  <a:txBody>
                    <a:bodyPr/>
                    <a:lstStyle/>
                    <a:p>
                      <a:pPr algn="l" rtl="0" fontAlgn="ctr"/>
                      <a:r>
                        <a:rPr lang="mn-MN" sz="1200" b="0" i="0" u="none" strike="noStrike" dirty="0">
                          <a:solidFill>
                            <a:srgbClr val="000000"/>
                          </a:solidFill>
                          <a:effectLst/>
                          <a:latin typeface="Calibri" panose="020F0502020204030204" pitchFamily="34" charset="0"/>
                        </a:rPr>
                        <a:t>18 т.км</a:t>
                      </a:r>
                      <a:r>
                        <a:rPr lang="mn-MN" sz="1200" b="0" i="0" u="none" strike="noStrike" baseline="0" dirty="0">
                          <a:solidFill>
                            <a:srgbClr val="000000"/>
                          </a:solidFill>
                          <a:effectLst/>
                          <a:latin typeface="Calibri" panose="020F0502020204030204" pitchFamily="34" charset="0"/>
                        </a:rPr>
                        <a:t> </a:t>
                      </a:r>
                      <a:endParaRPr lang="mn-MN"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7"/>
                  </a:ext>
                </a:extLst>
              </a:tr>
              <a:tr h="372015">
                <a:tc gridSpan="2">
                  <a:txBody>
                    <a:bodyPr/>
                    <a:lstStyle/>
                    <a:p>
                      <a:pPr algn="l" rtl="0" fontAlgn="ctr"/>
                      <a:r>
                        <a:rPr lang="mn-MN" sz="1200" b="0" i="0" u="none" strike="noStrike" dirty="0">
                          <a:solidFill>
                            <a:srgbClr val="000000"/>
                          </a:solidFill>
                          <a:effectLst/>
                          <a:latin typeface="Calibri" panose="020F0502020204030204" pitchFamily="34" charset="0"/>
                        </a:rPr>
                        <a:t>Утас, эмайл:</a:t>
                      </a:r>
                    </a:p>
                  </a:txBody>
                  <a:tcPr marL="9525" marR="9525" marT="9525" marB="0" anchor="ctr"/>
                </a:tc>
                <a:tc h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200" b="0" i="0" u="none" strike="noStrike" dirty="0">
                          <a:solidFill>
                            <a:srgbClr val="000000"/>
                          </a:solidFill>
                          <a:effectLst/>
                          <a:latin typeface="Calibri" panose="020F0502020204030204" pitchFamily="34" charset="0"/>
                        </a:rPr>
                        <a:t>+976-88110062</a:t>
                      </a:r>
                      <a:r>
                        <a:rPr lang="mn-MN" sz="1200" b="0" i="0" u="none" strike="noStrike" dirty="0">
                          <a:solidFill>
                            <a:srgbClr val="000000"/>
                          </a:solidFill>
                          <a:effectLst/>
                          <a:latin typeface="Calibri" panose="020F0502020204030204" pitchFamily="34" charset="0"/>
                        </a:rPr>
                        <a:t> </a:t>
                      </a:r>
                      <a:r>
                        <a:rPr lang="en-US" sz="1200" u="none" strike="noStrike" baseline="0" dirty="0">
                          <a:effectLst/>
                        </a:rPr>
                        <a:t>+976-98870088</a:t>
                      </a:r>
                      <a:r>
                        <a:rPr lang="en-US" sz="1200" b="0" i="0" u="none" strike="noStrike" baseline="0" dirty="0">
                          <a:solidFill>
                            <a:srgbClr val="000000"/>
                          </a:solidFill>
                          <a:effectLst/>
                          <a:latin typeface="Calibri" panose="020F0502020204030204" pitchFamily="34" charset="0"/>
                        </a:rPr>
                        <a:t> </a:t>
                      </a:r>
                      <a:r>
                        <a:rPr lang="en-US" sz="1200" b="0" i="0" u="none" strike="noStrike" baseline="0" dirty="0">
                          <a:solidFill>
                            <a:srgbClr val="000000"/>
                          </a:solidFill>
                          <a:effectLst/>
                          <a:latin typeface="Calibri" panose="020F0502020204030204" pitchFamily="34" charset="0"/>
                          <a:hlinkClick r:id="rId4"/>
                        </a:rPr>
                        <a:t>info@erdenesalt.mn</a:t>
                      </a:r>
                      <a:r>
                        <a:rPr lang="mn-MN" sz="1200" b="0" i="0" u="none" strike="noStrike" baseline="0" dirty="0">
                          <a:solidFill>
                            <a:srgbClr val="000000"/>
                          </a:solidFill>
                          <a:effectLst/>
                          <a:latin typeface="Calibri" panose="020F0502020204030204" pitchFamily="34" charset="0"/>
                        </a:rPr>
                        <a:t> </a:t>
                      </a:r>
                      <a:endParaRPr lang="mn-MN"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8"/>
                  </a:ext>
                </a:extLst>
              </a:tr>
            </a:tbl>
          </a:graphicData>
        </a:graphic>
      </p:graphicFrame>
      <p:sp>
        <p:nvSpPr>
          <p:cNvPr id="28" name="Rectangle 27"/>
          <p:cNvSpPr/>
          <p:nvPr/>
        </p:nvSpPr>
        <p:spPr>
          <a:xfrm>
            <a:off x="535707" y="6119168"/>
            <a:ext cx="11038222" cy="523220"/>
          </a:xfrm>
          <a:prstGeom prst="rect">
            <a:avLst/>
          </a:prstGeom>
        </p:spPr>
        <p:txBody>
          <a:bodyPr wrap="square">
            <a:spAutoFit/>
          </a:bodyPr>
          <a:lstStyle/>
          <a:p>
            <a:pPr algn="just">
              <a:lnSpc>
                <a:spcPct val="100000"/>
              </a:lnSpc>
              <a:spcBef>
                <a:spcPts val="0"/>
              </a:spcBef>
              <a:defRPr/>
            </a:pPr>
            <a:r>
              <a:rPr lang="mn-MN" sz="1400" b="1" dirty="0"/>
              <a:t>Геофизикийн бүрэн хэмжээний ажлыг хийж гүйцэтгэсэн.</a:t>
            </a:r>
            <a:r>
              <a:rPr lang="en-US" sz="1400" b="1" dirty="0"/>
              <a:t> </a:t>
            </a:r>
            <a:r>
              <a:rPr lang="mn-MN" sz="1400" b="1" dirty="0"/>
              <a:t>Мөн Улсын төсвийн хөрөнгөөр иж бүрэн судалгааны ажил хийж, ашигт малтмалын илрэлийг тодорхойлсон бөгөөд цаашид нарийвчилсан хайгуул хийн, ордын нөөцийг тогтоох шаардлагатай. </a:t>
            </a:r>
          </a:p>
        </p:txBody>
      </p:sp>
      <p:cxnSp>
        <p:nvCxnSpPr>
          <p:cNvPr id="29" name="Straight Connector 28">
            <a:extLst>
              <a:ext uri="{FF2B5EF4-FFF2-40B4-BE49-F238E27FC236}">
                <a16:creationId xmlns:a16="http://schemas.microsoft.com/office/drawing/2014/main" id="{2F858D29-4DBE-4837-9CA4-7E506F033878}"/>
              </a:ext>
            </a:extLst>
          </p:cNvPr>
          <p:cNvCxnSpPr>
            <a:cxnSpLocks/>
          </p:cNvCxnSpPr>
          <p:nvPr/>
        </p:nvCxnSpPr>
        <p:spPr>
          <a:xfrm>
            <a:off x="267186" y="733871"/>
            <a:ext cx="11657628" cy="0"/>
          </a:xfrm>
          <a:prstGeom prst="line">
            <a:avLst/>
          </a:prstGeom>
          <a:ln w="38100">
            <a:solidFill>
              <a:srgbClr val="193477"/>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9439579" y="251306"/>
            <a:ext cx="2416815" cy="307777"/>
          </a:xfrm>
          <a:prstGeom prst="rect">
            <a:avLst/>
          </a:prstGeom>
        </p:spPr>
        <p:txBody>
          <a:bodyPr wrap="none">
            <a:spAutoFit/>
          </a:bodyPr>
          <a:lstStyle/>
          <a:p>
            <a:r>
              <a:rPr lang="mn-MN" sz="1400" b="1" dirty="0">
                <a:cs typeface="Times New Roman" panose="02020603050405020304" pitchFamily="18" charset="0"/>
              </a:rPr>
              <a:t>“ЭРДЭНЭС АЛТ РЕСУРС” ХХК </a:t>
            </a:r>
            <a:endParaRPr lang="en-US" sz="1400" b="1" dirty="0"/>
          </a:p>
        </p:txBody>
      </p:sp>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053" y="205637"/>
            <a:ext cx="465513" cy="454688"/>
          </a:xfrm>
          <a:prstGeom prst="rect">
            <a:avLst/>
          </a:prstGeom>
        </p:spPr>
      </p:pic>
    </p:spTree>
    <p:extLst>
      <p:ext uri="{BB962C8B-B14F-4D97-AF65-F5344CB8AC3E}">
        <p14:creationId xmlns:p14="http://schemas.microsoft.com/office/powerpoint/2010/main" val="2398079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811" y="150615"/>
            <a:ext cx="11502189" cy="581358"/>
          </a:xfrm>
        </p:spPr>
        <p:txBody>
          <a:bodyPr>
            <a:normAutofit/>
          </a:bodyPr>
          <a:lstStyle/>
          <a:p>
            <a:r>
              <a:rPr lang="mn-MN" sz="2200" b="1" cap="all" dirty="0">
                <a:solidFill>
                  <a:srgbClr val="193477"/>
                </a:solidFill>
                <a:latin typeface="+mn-lt"/>
                <a:ea typeface="Cambria" panose="02040503050406030204" pitchFamily="18" charset="0"/>
                <a:cs typeface="Calibri" panose="020F0502020204030204" pitchFamily="34" charset="0"/>
              </a:rPr>
              <a:t>Судлагдсан байдал. 1 /2014-2018 он/. 1:50000-ны ГБЗЕЭА “Хайлааст уул-50” төсөл</a:t>
            </a:r>
            <a:endParaRPr lang="en-US" sz="2200" b="1" cap="all" dirty="0">
              <a:solidFill>
                <a:srgbClr val="193477"/>
              </a:solidFill>
              <a:latin typeface="+mn-lt"/>
              <a:ea typeface="Cambria" panose="02040503050406030204" pitchFamily="18" charset="0"/>
              <a:cs typeface="Calibri" panose="020F0502020204030204" pitchFamily="34" charset="0"/>
            </a:endParaRPr>
          </a:p>
        </p:txBody>
      </p:sp>
      <p:sp>
        <p:nvSpPr>
          <p:cNvPr id="3" name="Content Placeholder 2"/>
          <p:cNvSpPr>
            <a:spLocks noGrp="1"/>
          </p:cNvSpPr>
          <p:nvPr>
            <p:ph idx="1"/>
          </p:nvPr>
        </p:nvSpPr>
        <p:spPr>
          <a:xfrm>
            <a:off x="401053" y="840039"/>
            <a:ext cx="11389894" cy="4351338"/>
          </a:xfrm>
        </p:spPr>
        <p:txBody>
          <a:bodyPr/>
          <a:lstStyle/>
          <a:p>
            <a:pPr marL="0" indent="0" algn="just">
              <a:buNone/>
            </a:pPr>
            <a:r>
              <a:rPr lang="en-US" sz="1600" dirty="0"/>
              <a:t>        </a:t>
            </a:r>
            <a:r>
              <a:rPr lang="mn-MN" sz="1600" dirty="0"/>
              <a:t>Халзан зэс-алтны (Cu,Au) илрэлийг Гурванталст ХХК 1:50000-ны масштабын геологийн бүлэгчилсэн зураглал, ерөнхий эрлийн ажлаар олж тогтоон илрэлийн хэмжээнд эрлийн маршрут 42 т.км, суваг нэвтрэлт  32.4 м</a:t>
            </a:r>
            <a:r>
              <a:rPr lang="mn-MN" sz="1600" baseline="30000" dirty="0"/>
              <a:t>3</a:t>
            </a:r>
            <a:r>
              <a:rPr lang="mn-MN" sz="1600" dirty="0"/>
              <a:t>, хоёрдогч сарнилаар литогеохимийн сорьцлолт 100 х 50 м тороор 384 ш, ховилон сорьцлолт 10 ш, протолочек сорьц 6 ш, цэгэн сорьц 22 ш, анхдагч геохимийн сорьц 33 ш, геофизикийн соронзон зураглал 42 т.км, цахилгаан хайгуул ӨТДГ 24.2 т.км, цахилгаан хайгуулын зүсэлт Диполь-диполь 3.8 т.км тус тус хийж гүйцэтгэсэн байна. Халзан эрлийн хэсгийн хэмжээнд зэсийн 4 илрэл, 4 эрдэсжсэн цэг, зэс, хартугалга, цагаантугалга, висмут, молибдений геохимийн хоёрдогч сарнилын хүрээнүүд тус тус тогтоогдсон</a:t>
            </a:r>
            <a:r>
              <a:rPr lang="en-US" sz="1600" dirty="0"/>
              <a:t> </a:t>
            </a:r>
            <a:r>
              <a:rPr lang="mn-MN" sz="1600" dirty="0"/>
              <a:t>байдаг ба зэсийн илрэлд үнэлгээ өгсөн байдаг.  </a:t>
            </a:r>
            <a:endParaRPr lang="en-US" sz="1600" dirty="0"/>
          </a:p>
          <a:p>
            <a:pPr marL="0" indent="0">
              <a:buNone/>
            </a:pPr>
            <a:endParaRPr lang="en-US" dirty="0"/>
          </a:p>
        </p:txBody>
      </p:sp>
      <p:pic>
        <p:nvPicPr>
          <p:cNvPr id="9" name="Picture 8"/>
          <p:cNvPicPr/>
          <p:nvPr/>
        </p:nvPicPr>
        <p:blipFill rotWithShape="1">
          <a:blip r:embed="rId2" cstate="print">
            <a:extLst>
              <a:ext uri="{28A0092B-C50C-407E-A947-70E740481C1C}">
                <a14:useLocalDpi xmlns:a14="http://schemas.microsoft.com/office/drawing/2010/main" val="0"/>
              </a:ext>
            </a:extLst>
          </a:blip>
          <a:srcRect l="1285" t="2301" r="47829" b="3133"/>
          <a:stretch/>
        </p:blipFill>
        <p:spPr bwMode="auto">
          <a:xfrm>
            <a:off x="1388629" y="2513129"/>
            <a:ext cx="4114395" cy="4145366"/>
          </a:xfrm>
          <a:prstGeom prst="rect">
            <a:avLst/>
          </a:prstGeom>
          <a:noFill/>
          <a:ln>
            <a:noFill/>
          </a:ln>
        </p:spPr>
      </p:pic>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5620200" y="2955480"/>
            <a:ext cx="6053571" cy="296945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298" y="213950"/>
            <a:ext cx="465513" cy="454688"/>
          </a:xfrm>
          <a:prstGeom prst="rect">
            <a:avLst/>
          </a:prstGeom>
        </p:spPr>
      </p:pic>
      <p:cxnSp>
        <p:nvCxnSpPr>
          <p:cNvPr id="7" name="Straight Connector 6">
            <a:extLst>
              <a:ext uri="{FF2B5EF4-FFF2-40B4-BE49-F238E27FC236}">
                <a16:creationId xmlns:a16="http://schemas.microsoft.com/office/drawing/2014/main" id="{2F858D29-4DBE-4837-9CA4-7E506F033878}"/>
              </a:ext>
            </a:extLst>
          </p:cNvPr>
          <p:cNvCxnSpPr>
            <a:cxnSpLocks/>
          </p:cNvCxnSpPr>
          <p:nvPr/>
        </p:nvCxnSpPr>
        <p:spPr>
          <a:xfrm>
            <a:off x="267186" y="733871"/>
            <a:ext cx="11657628" cy="0"/>
          </a:xfrm>
          <a:prstGeom prst="line">
            <a:avLst/>
          </a:prstGeom>
          <a:ln w="38100">
            <a:solidFill>
              <a:srgbClr val="1934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332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318" y="192179"/>
            <a:ext cx="11502189" cy="581358"/>
          </a:xfrm>
        </p:spPr>
        <p:txBody>
          <a:bodyPr>
            <a:normAutofit/>
          </a:bodyPr>
          <a:lstStyle/>
          <a:p>
            <a:r>
              <a:rPr lang="mn-MN" sz="2200" b="1" cap="all" dirty="0">
                <a:solidFill>
                  <a:srgbClr val="193477"/>
                </a:solidFill>
                <a:latin typeface="+mn-lt"/>
                <a:ea typeface="Cambria" panose="02040503050406030204" pitchFamily="18" charset="0"/>
                <a:cs typeface="Calibri" panose="020F0502020204030204" pitchFamily="34" charset="0"/>
              </a:rPr>
              <a:t>Судлагдсан байдал. 2 /2019 он/. “АМС-2017” төсөл</a:t>
            </a:r>
            <a:endParaRPr lang="en-US" sz="2200" b="1" cap="all" dirty="0">
              <a:solidFill>
                <a:srgbClr val="193477"/>
              </a:solidFill>
              <a:latin typeface="+mn-lt"/>
              <a:ea typeface="Cambria" panose="02040503050406030204" pitchFamily="18" charset="0"/>
              <a:cs typeface="Calibri" panose="020F0502020204030204" pitchFamily="34" charset="0"/>
            </a:endParaRPr>
          </a:p>
        </p:txBody>
      </p:sp>
      <p:sp>
        <p:nvSpPr>
          <p:cNvPr id="3" name="Content Placeholder 2"/>
          <p:cNvSpPr>
            <a:spLocks noGrp="1"/>
          </p:cNvSpPr>
          <p:nvPr>
            <p:ph idx="1"/>
          </p:nvPr>
        </p:nvSpPr>
        <p:spPr>
          <a:xfrm>
            <a:off x="401053" y="840039"/>
            <a:ext cx="11389894" cy="4351338"/>
          </a:xfrm>
        </p:spPr>
        <p:txBody>
          <a:bodyPr/>
          <a:lstStyle/>
          <a:p>
            <a:pPr marL="0" indent="0" algn="just">
              <a:buNone/>
            </a:pPr>
            <a:r>
              <a:rPr lang="en-US" sz="1600" dirty="0"/>
              <a:t>        </a:t>
            </a:r>
            <a:r>
              <a:rPr lang="mn-MN" sz="1600" dirty="0"/>
              <a:t>Халзан талбайн (Cu, Au) илрэлд “Геологийн судалгааны төв ТӨҮГ “АМС-2017” төслийн хүрээнд 882 т,м өрөмдлөг, 879 ш чөмгөн сорьц, 159 ш анхдагч геохимийн сорьц, эрлийн маршрут 1 км, 3 цэглэн, 8 ш минераграф, 3 ш петрограф, 16 ш этолан, 4,4 т,км поль-диполь тус тус хийж гүйцэтгэсэн байдаг. Уг илрэл  нь Эдрэнгийн нурууны араар Өлзийт хар уулсын орчим, Хул морьтын  бүлэг порфирын төрлийн орд, илрэлтэй ижил төстэй ба цаашид өрөмдлөгө болон геофизикийн нарийвчилсан хайгуул хийх шаардлагатай гэж үзсэн байдаг</a:t>
            </a:r>
            <a:endParaRPr lang="en-US" dirty="0"/>
          </a:p>
        </p:txBody>
      </p:sp>
      <p:pic>
        <p:nvPicPr>
          <p:cNvPr id="6" name="Picture 5">
            <a:extLst>
              <a:ext uri="{FF2B5EF4-FFF2-40B4-BE49-F238E27FC236}">
                <a16:creationId xmlns:a16="http://schemas.microsoft.com/office/drawing/2014/main" id="{E97CB1B0-D6A7-6DFB-9DA6-9E593DB8B7DC}"/>
              </a:ext>
            </a:extLst>
          </p:cNvPr>
          <p:cNvPicPr/>
          <p:nvPr/>
        </p:nvPicPr>
        <p:blipFill rotWithShape="1">
          <a:blip r:embed="rId2" cstate="print">
            <a:extLst>
              <a:ext uri="{28A0092B-C50C-407E-A947-70E740481C1C}">
                <a14:useLocalDpi xmlns:a14="http://schemas.microsoft.com/office/drawing/2010/main" val="0"/>
              </a:ext>
            </a:extLst>
          </a:blip>
          <a:srcRect t="15486"/>
          <a:stretch/>
        </p:blipFill>
        <p:spPr bwMode="auto">
          <a:xfrm>
            <a:off x="2111433" y="2192049"/>
            <a:ext cx="7647709" cy="3892867"/>
          </a:xfrm>
          <a:prstGeom prst="rect">
            <a:avLst/>
          </a:prstGeom>
          <a:ln>
            <a:noFill/>
          </a:ln>
          <a:extLst>
            <a:ext uri="{53640926-AAD7-44D8-BBD7-CCE9431645EC}">
              <a14:shadowObscured xmlns:a14="http://schemas.microsoft.com/office/drawing/2010/main"/>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053" y="255514"/>
            <a:ext cx="465513" cy="454688"/>
          </a:xfrm>
          <a:prstGeom prst="rect">
            <a:avLst/>
          </a:prstGeom>
        </p:spPr>
      </p:pic>
      <p:cxnSp>
        <p:nvCxnSpPr>
          <p:cNvPr id="7" name="Straight Connector 6">
            <a:extLst>
              <a:ext uri="{FF2B5EF4-FFF2-40B4-BE49-F238E27FC236}">
                <a16:creationId xmlns:a16="http://schemas.microsoft.com/office/drawing/2014/main" id="{2F858D29-4DBE-4837-9CA4-7E506F033878}"/>
              </a:ext>
            </a:extLst>
          </p:cNvPr>
          <p:cNvCxnSpPr>
            <a:cxnSpLocks/>
          </p:cNvCxnSpPr>
          <p:nvPr/>
        </p:nvCxnSpPr>
        <p:spPr>
          <a:xfrm>
            <a:off x="267186" y="733871"/>
            <a:ext cx="11657628" cy="0"/>
          </a:xfrm>
          <a:prstGeom prst="line">
            <a:avLst/>
          </a:prstGeom>
          <a:ln w="38100">
            <a:solidFill>
              <a:srgbClr val="193477"/>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9439579" y="295435"/>
            <a:ext cx="2416815" cy="307777"/>
          </a:xfrm>
          <a:prstGeom prst="rect">
            <a:avLst/>
          </a:prstGeom>
        </p:spPr>
        <p:txBody>
          <a:bodyPr wrap="none">
            <a:spAutoFit/>
          </a:bodyPr>
          <a:lstStyle/>
          <a:p>
            <a:r>
              <a:rPr lang="mn-MN" sz="1400" b="1" dirty="0">
                <a:cs typeface="Times New Roman" panose="02020603050405020304" pitchFamily="18" charset="0"/>
              </a:rPr>
              <a:t>“ЭРДЭНЭС АЛТ РЕСУРС” ХХК </a:t>
            </a:r>
            <a:endParaRPr lang="en-US" sz="1400" b="1" dirty="0"/>
          </a:p>
        </p:txBody>
      </p:sp>
    </p:spTree>
    <p:extLst>
      <p:ext uri="{BB962C8B-B14F-4D97-AF65-F5344CB8AC3E}">
        <p14:creationId xmlns:p14="http://schemas.microsoft.com/office/powerpoint/2010/main" val="843797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A9D8BB-D5D1-0628-7EEC-F5652B484924}"/>
              </a:ext>
            </a:extLst>
          </p:cNvPr>
          <p:cNvSpPr txBox="1"/>
          <p:nvPr/>
        </p:nvSpPr>
        <p:spPr>
          <a:xfrm>
            <a:off x="973335" y="226560"/>
            <a:ext cx="8853478" cy="430887"/>
          </a:xfrm>
          <a:prstGeom prst="rect">
            <a:avLst/>
          </a:prstGeom>
          <a:noFill/>
        </p:spPr>
        <p:txBody>
          <a:bodyPr wrap="square" lIns="91440" tIns="45720" rIns="91440" bIns="45720" rtlCol="0" anchor="t">
            <a:spAutoFit/>
          </a:bodyPr>
          <a:lstStyle/>
          <a:p>
            <a:pPr>
              <a:tabLst>
                <a:tab pos="5943600" algn="l"/>
                <a:tab pos="6684963" algn="l"/>
                <a:tab pos="7142163" algn="l"/>
              </a:tabLst>
              <a:defRPr/>
            </a:pPr>
            <a:r>
              <a:rPr lang="mn-MN" sz="2200" b="1" cap="all" dirty="0">
                <a:solidFill>
                  <a:srgbClr val="193477"/>
                </a:solidFill>
                <a:ea typeface="Cambria" panose="02040503050406030204" pitchFamily="18" charset="0"/>
                <a:cs typeface="Calibri" panose="020F0502020204030204" pitchFamily="34" charset="0"/>
              </a:rPr>
              <a:t>Довжоот хайгуулын талбайн тухай</a:t>
            </a:r>
            <a:endParaRPr lang="mn-MN" sz="2200" b="1" dirty="0">
              <a:solidFill>
                <a:srgbClr val="002060"/>
              </a:solidFill>
              <a:cs typeface="Arial" panose="020B0604020202020204" pitchFamily="34" charset="0"/>
            </a:endParaRPr>
          </a:p>
        </p:txBody>
      </p:sp>
      <p:sp>
        <p:nvSpPr>
          <p:cNvPr id="6" name="Right Arrow 3">
            <a:extLst>
              <a:ext uri="{FF2B5EF4-FFF2-40B4-BE49-F238E27FC236}">
                <a16:creationId xmlns:a16="http://schemas.microsoft.com/office/drawing/2014/main" id="{F81AB09C-7135-D520-1B5D-2AFA253C24D9}"/>
              </a:ext>
            </a:extLst>
          </p:cNvPr>
          <p:cNvSpPr/>
          <p:nvPr/>
        </p:nvSpPr>
        <p:spPr>
          <a:xfrm>
            <a:off x="7852242" y="875965"/>
            <a:ext cx="3651431" cy="402892"/>
          </a:xfrm>
          <a:prstGeom prst="rightArrow">
            <a:avLst/>
          </a:prstGeom>
          <a:gradFill flip="none" rotWithShape="1">
            <a:gsLst>
              <a:gs pos="4000">
                <a:srgbClr val="FF6600"/>
              </a:gs>
              <a:gs pos="60000">
                <a:schemeClr val="bg1"/>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2060"/>
              </a:solidFill>
              <a:effectLst/>
              <a:uLnTx/>
              <a:uFillTx/>
              <a:cs typeface="Arial"/>
            </a:endParaRPr>
          </a:p>
        </p:txBody>
      </p:sp>
      <p:graphicFrame>
        <p:nvGraphicFramePr>
          <p:cNvPr id="20" name="Table 19">
            <a:extLst>
              <a:ext uri="{FF2B5EF4-FFF2-40B4-BE49-F238E27FC236}">
                <a16:creationId xmlns:a16="http://schemas.microsoft.com/office/drawing/2014/main" id="{17D8C7C2-096C-4A4D-76E4-4CB7D5ABE154}"/>
              </a:ext>
            </a:extLst>
          </p:cNvPr>
          <p:cNvGraphicFramePr>
            <a:graphicFrameLocks noGrp="1"/>
          </p:cNvGraphicFramePr>
          <p:nvPr>
            <p:extLst>
              <p:ext uri="{D42A27DB-BD31-4B8C-83A1-F6EECF244321}">
                <p14:modId xmlns:p14="http://schemas.microsoft.com/office/powerpoint/2010/main" val="1891558864"/>
              </p:ext>
            </p:extLst>
          </p:nvPr>
        </p:nvGraphicFramePr>
        <p:xfrm>
          <a:off x="7894012" y="1431704"/>
          <a:ext cx="3567889" cy="2769846"/>
        </p:xfrm>
        <a:graphic>
          <a:graphicData uri="http://schemas.openxmlformats.org/drawingml/2006/table">
            <a:tbl>
              <a:tblPr firstRow="1" bandRow="1">
                <a:tableStyleId>{3B4B98B0-60AC-42C2-AFA5-B58CD77FA1E5}</a:tableStyleId>
              </a:tblPr>
              <a:tblGrid>
                <a:gridCol w="2846612">
                  <a:extLst>
                    <a:ext uri="{9D8B030D-6E8A-4147-A177-3AD203B41FA5}">
                      <a16:colId xmlns:a16="http://schemas.microsoft.com/office/drawing/2014/main" val="20000"/>
                    </a:ext>
                  </a:extLst>
                </a:gridCol>
                <a:gridCol w="721277">
                  <a:extLst>
                    <a:ext uri="{9D8B030D-6E8A-4147-A177-3AD203B41FA5}">
                      <a16:colId xmlns:a16="http://schemas.microsoft.com/office/drawing/2014/main" val="20001"/>
                    </a:ext>
                  </a:extLst>
                </a:gridCol>
              </a:tblGrid>
              <a:tr h="382679">
                <a:tc gridSpan="2">
                  <a:txBody>
                    <a:bodyPr/>
                    <a:lstStyle/>
                    <a:p>
                      <a:pPr algn="ctr"/>
                      <a:r>
                        <a:rPr lang="en-US" sz="1400" b="1" dirty="0">
                          <a:solidFill>
                            <a:schemeClr val="tx1"/>
                          </a:solidFill>
                          <a:latin typeface="+mn-lt"/>
                          <a:cs typeface="Arial" panose="020B0604020202020204" pitchFamily="34" charset="0"/>
                        </a:rPr>
                        <a:t>ХОЛБОГДОХ БАРИМТ БИЧИГ</a:t>
                      </a:r>
                    </a:p>
                  </a:txBody>
                  <a:tcPr anchor="ctr"/>
                </a:tc>
                <a:tc hMerge="1">
                  <a:txBody>
                    <a:bodyPr/>
                    <a:lstStyle/>
                    <a:p>
                      <a:endParaRPr lang="en-US" sz="1200" b="0" dirty="0">
                        <a:latin typeface="Arial"/>
                        <a:cs typeface="Arial"/>
                      </a:endParaRPr>
                    </a:p>
                  </a:txBody>
                  <a:tcPr/>
                </a:tc>
                <a:extLst>
                  <a:ext uri="{0D108BD9-81ED-4DB2-BD59-A6C34878D82A}">
                    <a16:rowId xmlns:a16="http://schemas.microsoft.com/office/drawing/2014/main" val="10000"/>
                  </a:ext>
                </a:extLst>
              </a:tr>
              <a:tr h="344411">
                <a:tc>
                  <a:txBody>
                    <a:bodyPr/>
                    <a:lstStyle/>
                    <a:p>
                      <a:r>
                        <a:rPr lang="en-US" sz="1200" dirty="0">
                          <a:solidFill>
                            <a:srgbClr val="1A3675"/>
                          </a:solidFill>
                          <a:latin typeface="+mn-lt"/>
                          <a:cs typeface="Arial" panose="020B0604020202020204" pitchFamily="34" charset="0"/>
                        </a:rPr>
                        <a:t>ТЭЗУС, ТЭЗҮ</a:t>
                      </a:r>
                      <a:r>
                        <a:rPr lang="mn-MN" sz="1200" dirty="0">
                          <a:solidFill>
                            <a:srgbClr val="1A3675"/>
                          </a:solidFill>
                          <a:latin typeface="+mn-lt"/>
                          <a:cs typeface="Arial" panose="020B0604020202020204" pitchFamily="34" charset="0"/>
                        </a:rPr>
                        <a:t> </a:t>
                      </a:r>
                      <a:endParaRPr lang="en-US" sz="1200" b="1" dirty="0">
                        <a:solidFill>
                          <a:srgbClr val="1A3675"/>
                        </a:solidFill>
                        <a:latin typeface="+mn-lt"/>
                        <a:cs typeface="Arial" panose="020B0604020202020204" pitchFamily="34" charset="0"/>
                      </a:endParaRPr>
                    </a:p>
                  </a:txBody>
                  <a:tcPr anchor="ctr"/>
                </a:tc>
                <a:tc>
                  <a:txBody>
                    <a:bodyPr/>
                    <a:lstStyle/>
                    <a:p>
                      <a:endParaRPr lang="en-US" sz="1200" b="0" dirty="0">
                        <a:latin typeface="+mj-lt"/>
                        <a:cs typeface="Arial" panose="020B0604020202020204" pitchFamily="34" charset="0"/>
                      </a:endParaRPr>
                    </a:p>
                  </a:txBody>
                  <a:tcPr anchor="ctr"/>
                </a:tc>
                <a:extLst>
                  <a:ext uri="{0D108BD9-81ED-4DB2-BD59-A6C34878D82A}">
                    <a16:rowId xmlns:a16="http://schemas.microsoft.com/office/drawing/2014/main" val="10001"/>
                  </a:ext>
                </a:extLst>
              </a:tr>
              <a:tr h="344411">
                <a:tc>
                  <a:txBody>
                    <a:bodyPr/>
                    <a:lstStyle/>
                    <a:p>
                      <a:r>
                        <a:rPr lang="en-US" sz="1200" dirty="0" err="1">
                          <a:solidFill>
                            <a:srgbClr val="1A3675"/>
                          </a:solidFill>
                          <a:latin typeface="+mn-lt"/>
                          <a:cs typeface="Arial" panose="020B0604020202020204" pitchFamily="34" charset="0"/>
                        </a:rPr>
                        <a:t>Зураг</a:t>
                      </a:r>
                      <a:r>
                        <a:rPr lang="en-US" sz="1200" dirty="0">
                          <a:solidFill>
                            <a:srgbClr val="1A3675"/>
                          </a:solidFill>
                          <a:latin typeface="+mn-lt"/>
                          <a:cs typeface="Arial" panose="020B0604020202020204" pitchFamily="34" charset="0"/>
                        </a:rPr>
                        <a:t> </a:t>
                      </a:r>
                      <a:r>
                        <a:rPr lang="en-US" sz="1200" dirty="0" err="1">
                          <a:solidFill>
                            <a:srgbClr val="1A3675"/>
                          </a:solidFill>
                          <a:latin typeface="+mn-lt"/>
                          <a:cs typeface="Arial" panose="020B0604020202020204" pitchFamily="34" charset="0"/>
                        </a:rPr>
                        <a:t>төсөл</a:t>
                      </a:r>
                      <a:r>
                        <a:rPr lang="mn-MN" sz="1200" dirty="0">
                          <a:solidFill>
                            <a:srgbClr val="1A3675"/>
                          </a:solidFill>
                          <a:latin typeface="+mn-lt"/>
                          <a:cs typeface="Arial" panose="020B0604020202020204" pitchFamily="34" charset="0"/>
                        </a:rPr>
                        <a:t> </a:t>
                      </a:r>
                      <a:endParaRPr lang="en-US" sz="1200" b="1" dirty="0">
                        <a:solidFill>
                          <a:srgbClr val="1A3675"/>
                        </a:solidFill>
                        <a:latin typeface="+mn-lt"/>
                        <a:cs typeface="Arial" panose="020B0604020202020204" pitchFamily="34" charset="0"/>
                      </a:endParaRPr>
                    </a:p>
                  </a:txBody>
                  <a:tcPr anchor="ctr"/>
                </a:tc>
                <a:tc>
                  <a:txBody>
                    <a:bodyPr/>
                    <a:lstStyle/>
                    <a:p>
                      <a:endParaRPr lang="en-US" sz="1200" b="0" dirty="0">
                        <a:latin typeface="+mj-lt"/>
                        <a:cs typeface="Arial" panose="020B0604020202020204" pitchFamily="34" charset="0"/>
                      </a:endParaRPr>
                    </a:p>
                  </a:txBody>
                  <a:tcPr anchor="ctr"/>
                </a:tc>
                <a:extLst>
                  <a:ext uri="{0D108BD9-81ED-4DB2-BD59-A6C34878D82A}">
                    <a16:rowId xmlns:a16="http://schemas.microsoft.com/office/drawing/2014/main" val="10002"/>
                  </a:ext>
                </a:extLst>
              </a:tr>
              <a:tr h="3444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rgbClr val="1A3675"/>
                          </a:solidFill>
                          <a:latin typeface="+mn-lt"/>
                          <a:cs typeface="Arial" panose="020B0604020202020204" pitchFamily="34" charset="0"/>
                        </a:rPr>
                        <a:t>Байгаль</a:t>
                      </a:r>
                      <a:r>
                        <a:rPr lang="en-US" sz="1200" kern="1200" dirty="0">
                          <a:solidFill>
                            <a:srgbClr val="1A3675"/>
                          </a:solidFill>
                          <a:latin typeface="+mn-lt"/>
                          <a:cs typeface="Arial" panose="020B0604020202020204" pitchFamily="34" charset="0"/>
                        </a:rPr>
                        <a:t> </a:t>
                      </a:r>
                      <a:r>
                        <a:rPr lang="en-US" sz="1200" kern="1200" dirty="0" err="1">
                          <a:solidFill>
                            <a:srgbClr val="1A3675"/>
                          </a:solidFill>
                          <a:latin typeface="+mn-lt"/>
                          <a:cs typeface="Arial" panose="020B0604020202020204" pitchFamily="34" charset="0"/>
                        </a:rPr>
                        <a:t>орчны</a:t>
                      </a:r>
                      <a:r>
                        <a:rPr lang="en-US" sz="1200" kern="1200" dirty="0">
                          <a:solidFill>
                            <a:srgbClr val="1A3675"/>
                          </a:solidFill>
                          <a:latin typeface="+mn-lt"/>
                          <a:cs typeface="Arial" panose="020B0604020202020204" pitchFamily="34" charset="0"/>
                        </a:rPr>
                        <a:t> </a:t>
                      </a:r>
                      <a:r>
                        <a:rPr lang="en-US" sz="1200" kern="1200" dirty="0" err="1">
                          <a:solidFill>
                            <a:srgbClr val="1A3675"/>
                          </a:solidFill>
                          <a:latin typeface="+mn-lt"/>
                          <a:cs typeface="Arial" panose="020B0604020202020204" pitchFamily="34" charset="0"/>
                        </a:rPr>
                        <a:t>үнэлгээ</a:t>
                      </a:r>
                      <a:r>
                        <a:rPr lang="mn-MN" sz="1200" kern="1200" dirty="0">
                          <a:solidFill>
                            <a:srgbClr val="1A3675"/>
                          </a:solidFill>
                          <a:latin typeface="+mn-lt"/>
                          <a:cs typeface="Arial" panose="020B0604020202020204" pitchFamily="34" charset="0"/>
                        </a:rPr>
                        <a:t> </a:t>
                      </a:r>
                      <a:endParaRPr lang="en-US" sz="1200" b="1" kern="1200" dirty="0">
                        <a:solidFill>
                          <a:srgbClr val="1A3675"/>
                        </a:solidFill>
                        <a:latin typeface="+mn-lt"/>
                        <a:ea typeface="+mn-ea"/>
                        <a:cs typeface="Arial" panose="020B0604020202020204" pitchFamily="34" charset="0"/>
                      </a:endParaRPr>
                    </a:p>
                  </a:txBody>
                  <a:tcPr anchor="ctr"/>
                </a:tc>
                <a:tc>
                  <a:txBody>
                    <a:bodyPr/>
                    <a:lstStyle/>
                    <a:p>
                      <a:endParaRPr lang="en-US" sz="1200" b="0" dirty="0">
                        <a:latin typeface="+mj-lt"/>
                        <a:cs typeface="Arial" panose="020B0604020202020204" pitchFamily="34" charset="0"/>
                      </a:endParaRPr>
                    </a:p>
                  </a:txBody>
                  <a:tcPr anchor="ctr"/>
                </a:tc>
                <a:extLst>
                  <a:ext uri="{0D108BD9-81ED-4DB2-BD59-A6C34878D82A}">
                    <a16:rowId xmlns:a16="http://schemas.microsoft.com/office/drawing/2014/main" val="10003"/>
                  </a:ext>
                </a:extLst>
              </a:tr>
              <a:tr h="344411">
                <a:tc>
                  <a:txBody>
                    <a:bodyPr/>
                    <a:lstStyle/>
                    <a:p>
                      <a:r>
                        <a:rPr lang="en-US" sz="1200" dirty="0" err="1">
                          <a:solidFill>
                            <a:srgbClr val="1A3675"/>
                          </a:solidFill>
                          <a:latin typeface="+mn-lt"/>
                          <a:cs typeface="Arial" panose="020B0604020202020204" pitchFamily="34" charset="0"/>
                        </a:rPr>
                        <a:t>Газрын</a:t>
                      </a:r>
                      <a:r>
                        <a:rPr lang="en-US" sz="1200" dirty="0">
                          <a:solidFill>
                            <a:srgbClr val="1A3675"/>
                          </a:solidFill>
                          <a:latin typeface="+mn-lt"/>
                          <a:cs typeface="Arial" panose="020B0604020202020204" pitchFamily="34" charset="0"/>
                        </a:rPr>
                        <a:t> </a:t>
                      </a:r>
                      <a:r>
                        <a:rPr lang="en-US" sz="1200" kern="1200" dirty="0" err="1">
                          <a:solidFill>
                            <a:srgbClr val="1A3675"/>
                          </a:solidFill>
                          <a:latin typeface="+mn-lt"/>
                          <a:cs typeface="Arial" panose="020B0604020202020204" pitchFamily="34" charset="0"/>
                        </a:rPr>
                        <a:t>зөвшөөрөл</a:t>
                      </a:r>
                      <a:r>
                        <a:rPr lang="mn-MN" sz="1200" kern="1200" dirty="0">
                          <a:solidFill>
                            <a:srgbClr val="1A3675"/>
                          </a:solidFill>
                          <a:latin typeface="+mn-lt"/>
                          <a:cs typeface="Arial" panose="020B0604020202020204" pitchFamily="34" charset="0"/>
                        </a:rPr>
                        <a:t> - </a:t>
                      </a:r>
                      <a:r>
                        <a:rPr lang="mn-MN" sz="1200" b="1" kern="1200" dirty="0">
                          <a:solidFill>
                            <a:srgbClr val="1A3675"/>
                          </a:solidFill>
                          <a:latin typeface="+mn-lt"/>
                          <a:cs typeface="Arial" panose="020B0604020202020204" pitchFamily="34" charset="0"/>
                        </a:rPr>
                        <a:t>100%</a:t>
                      </a:r>
                      <a:endParaRPr lang="en-US" sz="1200" b="1" kern="1200" dirty="0">
                        <a:solidFill>
                          <a:srgbClr val="1A3675"/>
                        </a:solidFill>
                        <a:latin typeface="+mn-lt"/>
                        <a:ea typeface="+mn-ea"/>
                        <a:cs typeface="Arial" panose="020B0604020202020204" pitchFamily="34" charset="0"/>
                      </a:endParaRPr>
                    </a:p>
                  </a:txBody>
                  <a:tcPr anchor="ctr"/>
                </a:tc>
                <a:tc>
                  <a:txBody>
                    <a:bodyPr/>
                    <a:lstStyle/>
                    <a:p>
                      <a:endParaRPr lang="en-US" sz="1200" b="0" dirty="0">
                        <a:latin typeface="+mj-lt"/>
                        <a:cs typeface="Arial" panose="020B0604020202020204" pitchFamily="34" charset="0"/>
                      </a:endParaRPr>
                    </a:p>
                  </a:txBody>
                  <a:tcPr anchor="ctr"/>
                </a:tc>
                <a:extLst>
                  <a:ext uri="{0D108BD9-81ED-4DB2-BD59-A6C34878D82A}">
                    <a16:rowId xmlns:a16="http://schemas.microsoft.com/office/drawing/2014/main" val="10004"/>
                  </a:ext>
                </a:extLst>
              </a:tr>
              <a:tr h="3444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sz="1200" b="0" dirty="0">
                          <a:solidFill>
                            <a:srgbClr val="1A3675"/>
                          </a:solidFill>
                          <a:latin typeface="+mn-lt"/>
                          <a:cs typeface="Arial" panose="020B0604020202020204" pitchFamily="34" charset="0"/>
                        </a:rPr>
                        <a:t>Орон нутагтай</a:t>
                      </a:r>
                      <a:r>
                        <a:rPr lang="mn-MN" sz="1200" b="0" baseline="0" dirty="0">
                          <a:solidFill>
                            <a:srgbClr val="1A3675"/>
                          </a:solidFill>
                          <a:latin typeface="+mn-lt"/>
                          <a:cs typeface="Arial" panose="020B0604020202020204" pitchFamily="34" charset="0"/>
                        </a:rPr>
                        <a:t> хамтран ажиллах гэрээ </a:t>
                      </a:r>
                      <a:r>
                        <a:rPr lang="mn-MN" sz="1200" b="0" dirty="0">
                          <a:solidFill>
                            <a:srgbClr val="1A3675"/>
                          </a:solidFill>
                          <a:latin typeface="+mn-lt"/>
                          <a:cs typeface="Arial" panose="020B0604020202020204" pitchFamily="34" charset="0"/>
                        </a:rPr>
                        <a:t>- 100%</a:t>
                      </a:r>
                      <a:r>
                        <a:rPr lang="mn-MN" sz="1200" b="0" baseline="0" dirty="0">
                          <a:solidFill>
                            <a:srgbClr val="1A3675"/>
                          </a:solidFill>
                          <a:latin typeface="+mn-lt"/>
                          <a:cs typeface="Arial" panose="020B0604020202020204" pitchFamily="34" charset="0"/>
                        </a:rPr>
                        <a:t> </a:t>
                      </a:r>
                      <a:endParaRPr lang="en-US" sz="1200" b="0" dirty="0">
                        <a:solidFill>
                          <a:srgbClr val="1A3675"/>
                        </a:solidFill>
                        <a:latin typeface="+mn-lt"/>
                        <a:cs typeface="Arial" panose="020B0604020202020204" pitchFamily="34" charset="0"/>
                      </a:endParaRPr>
                    </a:p>
                  </a:txBody>
                  <a:tcPr anchor="ctr"/>
                </a:tc>
                <a:tc>
                  <a:txBody>
                    <a:bodyPr/>
                    <a:lstStyle/>
                    <a:p>
                      <a:endParaRPr lang="en-US" sz="1200" b="0" dirty="0">
                        <a:latin typeface="+mj-lt"/>
                        <a:cs typeface="Arial" panose="020B0604020202020204" pitchFamily="34" charset="0"/>
                      </a:endParaRPr>
                    </a:p>
                  </a:txBody>
                  <a:tcPr anchor="ctr"/>
                </a:tc>
                <a:extLst>
                  <a:ext uri="{0D108BD9-81ED-4DB2-BD59-A6C34878D82A}">
                    <a16:rowId xmlns:a16="http://schemas.microsoft.com/office/drawing/2014/main" val="10006"/>
                  </a:ext>
                </a:extLst>
              </a:tr>
              <a:tr h="552323">
                <a:tc>
                  <a:txBody>
                    <a:bodyPr/>
                    <a:lstStyle/>
                    <a:p>
                      <a:r>
                        <a:rPr lang="en-US" sz="1200" dirty="0" err="1">
                          <a:solidFill>
                            <a:srgbClr val="1A3675"/>
                          </a:solidFill>
                          <a:latin typeface="+mn-lt"/>
                          <a:cs typeface="Arial" panose="020B0604020202020204" pitchFamily="34" charset="0"/>
                        </a:rPr>
                        <a:t>Санхүүжилт</a:t>
                      </a:r>
                      <a:r>
                        <a:rPr lang="en-US" sz="1200" dirty="0">
                          <a:solidFill>
                            <a:srgbClr val="1A3675"/>
                          </a:solidFill>
                          <a:latin typeface="+mn-lt"/>
                          <a:cs typeface="Arial" panose="020B0604020202020204" pitchFamily="34" charset="0"/>
                        </a:rPr>
                        <a:t> </a:t>
                      </a:r>
                      <a:r>
                        <a:rPr lang="en-US" sz="1200" dirty="0" err="1">
                          <a:solidFill>
                            <a:srgbClr val="1A3675"/>
                          </a:solidFill>
                          <a:latin typeface="+mn-lt"/>
                          <a:cs typeface="Arial" panose="020B0604020202020204" pitchFamily="34" charset="0"/>
                        </a:rPr>
                        <a:t>бүрэн</a:t>
                      </a:r>
                      <a:r>
                        <a:rPr lang="en-US" sz="1200" dirty="0">
                          <a:solidFill>
                            <a:srgbClr val="1A3675"/>
                          </a:solidFill>
                          <a:latin typeface="+mn-lt"/>
                          <a:cs typeface="Arial" panose="020B0604020202020204" pitchFamily="34" charset="0"/>
                        </a:rPr>
                        <a:t> </a:t>
                      </a:r>
                      <a:r>
                        <a:rPr lang="en-US" sz="1200" dirty="0" err="1">
                          <a:solidFill>
                            <a:srgbClr val="1A3675"/>
                          </a:solidFill>
                          <a:latin typeface="+mn-lt"/>
                          <a:cs typeface="Arial" panose="020B0604020202020204" pitchFamily="34" charset="0"/>
                        </a:rPr>
                        <a:t>шийдэгдсэн</a:t>
                      </a:r>
                      <a:r>
                        <a:rPr lang="en-US" sz="1200" dirty="0">
                          <a:solidFill>
                            <a:srgbClr val="1A3675"/>
                          </a:solidFill>
                          <a:latin typeface="+mn-lt"/>
                          <a:cs typeface="Arial" panose="020B0604020202020204" pitchFamily="34" charset="0"/>
                        </a:rPr>
                        <a:t> </a:t>
                      </a:r>
                      <a:r>
                        <a:rPr lang="en-US" sz="1200" dirty="0" err="1">
                          <a:solidFill>
                            <a:srgbClr val="1A3675"/>
                          </a:solidFill>
                          <a:latin typeface="+mn-lt"/>
                          <a:cs typeface="Arial" panose="020B0604020202020204" pitchFamily="34" charset="0"/>
                        </a:rPr>
                        <a:t>эсэх</a:t>
                      </a:r>
                      <a:endParaRPr lang="en-US" sz="1200" b="1" dirty="0">
                        <a:solidFill>
                          <a:srgbClr val="1A3675"/>
                        </a:solidFill>
                        <a:latin typeface="+mn-lt"/>
                        <a:cs typeface="Arial" panose="020B0604020202020204" pitchFamily="34" charset="0"/>
                      </a:endParaRPr>
                    </a:p>
                  </a:txBody>
                  <a:tcPr anchor="ctr"/>
                </a:tc>
                <a:tc>
                  <a:txBody>
                    <a:bodyPr/>
                    <a:lstStyle/>
                    <a:p>
                      <a:endParaRPr lang="en-US" sz="1200" dirty="0">
                        <a:latin typeface="+mj-lt"/>
                        <a:cs typeface="Arial" panose="020B0604020202020204" pitchFamily="34" charset="0"/>
                      </a:endParaRPr>
                    </a:p>
                  </a:txBody>
                  <a:tcPr anchor="ctr"/>
                </a:tc>
                <a:extLst>
                  <a:ext uri="{0D108BD9-81ED-4DB2-BD59-A6C34878D82A}">
                    <a16:rowId xmlns:a16="http://schemas.microsoft.com/office/drawing/2014/main" val="10007"/>
                  </a:ext>
                </a:extLst>
              </a:tr>
            </a:tbl>
          </a:graphicData>
        </a:graphic>
      </p:graphicFrame>
      <p:pic>
        <p:nvPicPr>
          <p:cNvPr id="23" name="Picture 22">
            <a:extLst>
              <a:ext uri="{FF2B5EF4-FFF2-40B4-BE49-F238E27FC236}">
                <a16:creationId xmlns:a16="http://schemas.microsoft.com/office/drawing/2014/main" id="{84FBA421-38E3-32C7-FD00-AF917433E1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8371" y="2963551"/>
            <a:ext cx="274267" cy="228991"/>
          </a:xfrm>
          <a:prstGeom prst="rect">
            <a:avLst/>
          </a:prstGeom>
        </p:spPr>
      </p:pic>
      <p:pic>
        <p:nvPicPr>
          <p:cNvPr id="24" name="Picture 23">
            <a:extLst>
              <a:ext uri="{FF2B5EF4-FFF2-40B4-BE49-F238E27FC236}">
                <a16:creationId xmlns:a16="http://schemas.microsoft.com/office/drawing/2014/main" id="{AF39EAC8-5786-AF98-9D85-9FFF935E71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1895" y="3302315"/>
            <a:ext cx="274267" cy="228991"/>
          </a:xfrm>
          <a:prstGeom prst="rect">
            <a:avLst/>
          </a:prstGeom>
        </p:spPr>
      </p:pic>
      <p:pic>
        <p:nvPicPr>
          <p:cNvPr id="26" name="Picture 25">
            <a:extLst>
              <a:ext uri="{FF2B5EF4-FFF2-40B4-BE49-F238E27FC236}">
                <a16:creationId xmlns:a16="http://schemas.microsoft.com/office/drawing/2014/main" id="{0F3585E4-9000-6E7C-7B40-4C13C3D4A4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8371" y="3805830"/>
            <a:ext cx="232806" cy="228990"/>
          </a:xfrm>
          <a:prstGeom prst="rect">
            <a:avLst/>
          </a:prstGeom>
        </p:spPr>
      </p:pic>
      <p:pic>
        <p:nvPicPr>
          <p:cNvPr id="27" name="Picture 26">
            <a:extLst>
              <a:ext uri="{FF2B5EF4-FFF2-40B4-BE49-F238E27FC236}">
                <a16:creationId xmlns:a16="http://schemas.microsoft.com/office/drawing/2014/main" id="{4EC41E79-D0B6-FA2C-2981-DB4CC7777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895" y="2602291"/>
            <a:ext cx="232806" cy="228990"/>
          </a:xfrm>
          <a:prstGeom prst="rect">
            <a:avLst/>
          </a:prstGeom>
        </p:spPr>
      </p:pic>
      <p:pic>
        <p:nvPicPr>
          <p:cNvPr id="16" name="Picture 15">
            <a:extLst>
              <a:ext uri="{FF2B5EF4-FFF2-40B4-BE49-F238E27FC236}">
                <a16:creationId xmlns:a16="http://schemas.microsoft.com/office/drawing/2014/main" id="{4EC41E79-D0B6-FA2C-2981-DB4CC7777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8371" y="2219012"/>
            <a:ext cx="232806" cy="228990"/>
          </a:xfrm>
          <a:prstGeom prst="rect">
            <a:avLst/>
          </a:prstGeom>
        </p:spPr>
      </p:pic>
      <p:pic>
        <p:nvPicPr>
          <p:cNvPr id="19" name="Picture 18">
            <a:extLst>
              <a:ext uri="{FF2B5EF4-FFF2-40B4-BE49-F238E27FC236}">
                <a16:creationId xmlns:a16="http://schemas.microsoft.com/office/drawing/2014/main" id="{4EC41E79-D0B6-FA2C-2981-DB4CC7777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895" y="1897321"/>
            <a:ext cx="232806" cy="228990"/>
          </a:xfrm>
          <a:prstGeom prst="rect">
            <a:avLst/>
          </a:prstGeom>
        </p:spPr>
      </p:pic>
      <p:sp>
        <p:nvSpPr>
          <p:cNvPr id="22" name="Title 14">
            <a:extLst>
              <a:ext uri="{FF2B5EF4-FFF2-40B4-BE49-F238E27FC236}">
                <a16:creationId xmlns:a16="http://schemas.microsoft.com/office/drawing/2014/main" id="{C6FF3D2E-C319-3B85-7B16-AA196288BC8A}"/>
              </a:ext>
            </a:extLst>
          </p:cNvPr>
          <p:cNvSpPr txBox="1">
            <a:spLocks/>
          </p:cNvSpPr>
          <p:nvPr/>
        </p:nvSpPr>
        <p:spPr>
          <a:xfrm>
            <a:off x="535710" y="3535860"/>
            <a:ext cx="6925719" cy="3170099"/>
          </a:xfrm>
          <a:prstGeom prst="rect">
            <a:avLst/>
          </a:prstGeom>
          <a:noFill/>
        </p:spPr>
        <p:txBody>
          <a:bodyPr vert="horz" wrap="square" lIns="91440" tIns="45720" rIns="91440" bIns="45720" rtlCol="0" anchor="t">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defRPr/>
            </a:pPr>
            <a:r>
              <a:rPr lang="x-none" sz="1400" b="1" dirty="0"/>
              <a:t>ТӨСЛИЙН ТАНИЛЦУУЛГА: </a:t>
            </a:r>
            <a:endParaRPr lang="mn-MN" sz="1400" dirty="0">
              <a:solidFill>
                <a:srgbClr val="000000"/>
              </a:solidFill>
              <a:latin typeface="Calibri" panose="020F0502020204030204" pitchFamily="34" charset="0"/>
            </a:endParaRPr>
          </a:p>
          <a:p>
            <a:pPr algn="just">
              <a:lnSpc>
                <a:spcPct val="100000"/>
              </a:lnSpc>
              <a:spcBef>
                <a:spcPts val="0"/>
              </a:spcBef>
              <a:defRPr/>
            </a:pPr>
            <a:r>
              <a:rPr lang="en-US" sz="1400" dirty="0">
                <a:latin typeface="+mn-lt"/>
              </a:rPr>
              <a:t>        </a:t>
            </a:r>
            <a:r>
              <a:rPr lang="mn-MN" sz="1400" dirty="0">
                <a:latin typeface="+mn-lt"/>
              </a:rPr>
              <a:t>(Cu, Mo, Au)-ийн талбайн хувьд Баянхонгор аймгийн Баян-Өндөр сумын нутагт, Довжоот Хар Уулын (1760м) баруун талд намхавтар толгодын орчимд, L-47-137-В  хавтгайн баруун хойд хэсэгт, төв цэг 44°05’ 31.7”98°02’29.2” газарзүйн солбицолд оршино.</a:t>
            </a:r>
            <a:r>
              <a:rPr lang="en-US" sz="1400" dirty="0">
                <a:latin typeface="+mn-lt"/>
              </a:rPr>
              <a:t> </a:t>
            </a:r>
            <a:r>
              <a:rPr lang="mn-MN" sz="1400" dirty="0">
                <a:latin typeface="+mn-lt"/>
              </a:rPr>
              <a:t>Довжоот Хар Уулын илрэл нь өмнөх судлаачдын тогтоосон Хадат Гүн, Хул Морьтын зэс-алтны порфирын ордуудын дунд структур тектоникийн нэг орчинд байрлах, шинээр тогтоогдсон ижил төрлийн илрэл юм. Илрэлийг хэтийн төлвөөр 4 ангилсан бөгөөд эхний ээлжинд I ба II талбайд өмнөх судлаачдын геофизик, мөн 2019 оны геофизикийн ажлын үр дүнд үндэслэвэл 250м, түүнээс гүнтэй өрөмдлөгийн цооногуудаар нэвтрэх нь зүйтэй. </a:t>
            </a:r>
          </a:p>
          <a:p>
            <a:pPr algn="just">
              <a:lnSpc>
                <a:spcPct val="100000"/>
              </a:lnSpc>
              <a:spcBef>
                <a:spcPts val="0"/>
              </a:spcBef>
              <a:defRPr/>
            </a:pPr>
            <a:r>
              <a:rPr lang="mn-MN" sz="1400" dirty="0">
                <a:latin typeface="+mn-lt"/>
              </a:rPr>
              <a:t>Хэрвээ гүний өрөмдлөгийн ажлыг гүйцэтгэх шаардлагатай гэж үзвэл илрэлийн элэгдлийн түвшинг тодорхой нарийвчилсан ажил хийх нь илүү үр дүнтэй.</a:t>
            </a:r>
            <a:endParaRPr lang="mn-MN" sz="1400" b="1" dirty="0">
              <a:latin typeface="+mn-lt"/>
            </a:endParaRPr>
          </a:p>
          <a:p>
            <a:pPr>
              <a:lnSpc>
                <a:spcPct val="100000"/>
              </a:lnSpc>
              <a:spcBef>
                <a:spcPts val="0"/>
              </a:spcBef>
              <a:defRPr/>
            </a:pPr>
            <a:br>
              <a:rPr lang="x-none" sz="1600" b="1" dirty="0">
                <a:solidFill>
                  <a:srgbClr val="FF0000"/>
                </a:solidFill>
                <a:latin typeface="+mn-lt"/>
                <a:cs typeface="Calibri" panose="020F0502020204030204" pitchFamily="34" charset="0"/>
              </a:rPr>
            </a:br>
            <a:endParaRPr lang="mn-MN" sz="1600" dirty="0">
              <a:solidFill>
                <a:srgbClr val="002060"/>
              </a:solidFill>
              <a:latin typeface="+mn-lt"/>
              <a:ea typeface="Calibri" panose="020F0502020204030204" pitchFamily="34" charset="0"/>
              <a:cs typeface="Calibri" panose="020F0502020204030204" pitchFamily="34" charset="0"/>
            </a:endParaRPr>
          </a:p>
        </p:txBody>
      </p:sp>
      <p:graphicFrame>
        <p:nvGraphicFramePr>
          <p:cNvPr id="21" name="Table 20">
            <a:extLst>
              <a:ext uri="{FF2B5EF4-FFF2-40B4-BE49-F238E27FC236}">
                <a16:creationId xmlns:a16="http://schemas.microsoft.com/office/drawing/2014/main" id="{EEBD6479-2C82-106A-4F52-FEECF7DFC680}"/>
              </a:ext>
            </a:extLst>
          </p:cNvPr>
          <p:cNvGraphicFramePr>
            <a:graphicFrameLocks noGrp="1"/>
          </p:cNvGraphicFramePr>
          <p:nvPr>
            <p:extLst>
              <p:ext uri="{D42A27DB-BD31-4B8C-83A1-F6EECF244321}">
                <p14:modId xmlns:p14="http://schemas.microsoft.com/office/powerpoint/2010/main" val="21022899"/>
              </p:ext>
            </p:extLst>
          </p:nvPr>
        </p:nvGraphicFramePr>
        <p:xfrm>
          <a:off x="535710" y="875965"/>
          <a:ext cx="6925719" cy="2603035"/>
        </p:xfrm>
        <a:graphic>
          <a:graphicData uri="http://schemas.openxmlformats.org/drawingml/2006/table">
            <a:tbl>
              <a:tblPr firstRow="1" bandRow="1">
                <a:tableStyleId>{21E4AEA4-8DFA-4A89-87EB-49C32662AFE0}</a:tableStyleId>
              </a:tblPr>
              <a:tblGrid>
                <a:gridCol w="802638">
                  <a:extLst>
                    <a:ext uri="{9D8B030D-6E8A-4147-A177-3AD203B41FA5}">
                      <a16:colId xmlns:a16="http://schemas.microsoft.com/office/drawing/2014/main" val="3882897820"/>
                    </a:ext>
                  </a:extLst>
                </a:gridCol>
                <a:gridCol w="1280160">
                  <a:extLst>
                    <a:ext uri="{9D8B030D-6E8A-4147-A177-3AD203B41FA5}">
                      <a16:colId xmlns:a16="http://schemas.microsoft.com/office/drawing/2014/main" val="20001"/>
                    </a:ext>
                  </a:extLst>
                </a:gridCol>
                <a:gridCol w="4842921">
                  <a:extLst>
                    <a:ext uri="{9D8B030D-6E8A-4147-A177-3AD203B41FA5}">
                      <a16:colId xmlns:a16="http://schemas.microsoft.com/office/drawing/2014/main" val="3097195125"/>
                    </a:ext>
                  </a:extLst>
                </a:gridCol>
              </a:tblGrid>
              <a:tr h="0">
                <a:tc gridSpan="3">
                  <a:txBody>
                    <a:bodyPr/>
                    <a:lstStyle/>
                    <a:p>
                      <a:pPr algn="ctr" rtl="0" fontAlgn="ctr"/>
                      <a:r>
                        <a:rPr lang="mn-MN" sz="1600" u="none" strike="noStrike" dirty="0">
                          <a:effectLst/>
                        </a:rPr>
                        <a:t>ТӨСЛИЙН ТОЙМ МЭДЭЭЛЭЛ</a:t>
                      </a:r>
                      <a:endParaRPr lang="mn-MN" sz="1600" b="1" i="0" u="none" strike="noStrike" dirty="0">
                        <a:solidFill>
                          <a:srgbClr val="FFFFFF"/>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0655602"/>
                  </a:ext>
                </a:extLst>
              </a:tr>
              <a:tr h="221656">
                <a:tc gridSpan="2">
                  <a:txBody>
                    <a:bodyPr/>
                    <a:lstStyle/>
                    <a:p>
                      <a:pPr algn="l" rtl="0" fontAlgn="ctr"/>
                      <a:r>
                        <a:rPr lang="mn-MN" sz="1200" u="none" strike="noStrike" dirty="0">
                          <a:effectLst/>
                        </a:rPr>
                        <a:t>Хувьцаа эзэмшигч:</a:t>
                      </a:r>
                      <a:endParaRPr lang="mn-MN" sz="12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mn-MN" sz="1200" b="0" i="0" u="none" strike="noStrike" dirty="0">
                          <a:solidFill>
                            <a:srgbClr val="000000"/>
                          </a:solidFill>
                          <a:effectLst/>
                          <a:latin typeface="Calibri" panose="020F0502020204030204" pitchFamily="34" charset="0"/>
                        </a:rPr>
                        <a:t>“Эрдэнэс Алт ресурс” ХХК </a:t>
                      </a:r>
                    </a:p>
                  </a:txBody>
                  <a:tcPr marL="9525" marR="9525" marT="9525" marB="0" anchor="ctr"/>
                </a:tc>
                <a:extLst>
                  <a:ext uri="{0D108BD9-81ED-4DB2-BD59-A6C34878D82A}">
                    <a16:rowId xmlns:a16="http://schemas.microsoft.com/office/drawing/2014/main" val="2156981617"/>
                  </a:ext>
                </a:extLst>
              </a:tr>
              <a:tr h="372015">
                <a:tc gridSpan="2">
                  <a:txBody>
                    <a:bodyPr/>
                    <a:lstStyle/>
                    <a:p>
                      <a:pPr algn="l" rtl="0" fontAlgn="ctr"/>
                      <a:r>
                        <a:rPr lang="mn-MN" sz="1200" u="none" strike="noStrike" dirty="0">
                          <a:effectLst/>
                        </a:rPr>
                        <a:t>Байршил:</a:t>
                      </a:r>
                      <a:endParaRPr lang="mn-MN" sz="12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mn-MN" sz="1200" b="0" i="0" u="none" strike="noStrike" kern="1200" dirty="0">
                          <a:solidFill>
                            <a:srgbClr val="000000"/>
                          </a:solidFill>
                          <a:effectLst/>
                          <a:latin typeface="Calibri" panose="020F0502020204030204" pitchFamily="34" charset="0"/>
                          <a:ea typeface="+mn-ea"/>
                          <a:cs typeface="+mn-cs"/>
                        </a:rPr>
                        <a:t>Баянхонгор аймгийн Баян-Өндөр сумын нутагт, Довжоот хар уулын (1760м) баруун талд намхавтар толгодын орчимд, L-47-137-В  хавтгайн баруун хойд хэсэгт</a:t>
                      </a:r>
                      <a:r>
                        <a:rPr lang="en-US" sz="1200" b="0" i="0" u="none" strike="noStrike" kern="1200" baseline="0" dirty="0">
                          <a:solidFill>
                            <a:srgbClr val="000000"/>
                          </a:solidFill>
                          <a:effectLst/>
                          <a:latin typeface="Calibri" panose="020F0502020204030204" pitchFamily="34" charset="0"/>
                          <a:ea typeface="+mn-ea"/>
                          <a:cs typeface="+mn-cs"/>
                        </a:rPr>
                        <a:t> </a:t>
                      </a:r>
                      <a:r>
                        <a:rPr lang="mn-MN" sz="1200" b="0" i="0" u="none" strike="noStrike" kern="1200" dirty="0">
                          <a:solidFill>
                            <a:srgbClr val="000000"/>
                          </a:solidFill>
                          <a:effectLst/>
                          <a:latin typeface="Calibri" panose="020F0502020204030204" pitchFamily="34" charset="0"/>
                          <a:ea typeface="+mn-ea"/>
                          <a:cs typeface="+mn-cs"/>
                        </a:rPr>
                        <a:t>оршино. </a:t>
                      </a:r>
                      <a:endParaRPr lang="en-US"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738402822"/>
                  </a:ext>
                </a:extLst>
              </a:tr>
              <a:tr h="198749">
                <a:tc gridSpan="2">
                  <a:txBody>
                    <a:bodyPr/>
                    <a:lstStyle/>
                    <a:p>
                      <a:pPr algn="l" rtl="0" fontAlgn="ctr"/>
                      <a:r>
                        <a:rPr lang="mn-MN" sz="1200" b="0" i="0" u="none" strike="noStrike" dirty="0">
                          <a:solidFill>
                            <a:srgbClr val="000000"/>
                          </a:solidFill>
                          <a:effectLst/>
                          <a:latin typeface="Calibri" panose="020F0502020204030204" pitchFamily="34" charset="0"/>
                        </a:rPr>
                        <a:t>Координат </a:t>
                      </a:r>
                    </a:p>
                  </a:txBody>
                  <a:tcPr marL="9525" marR="9525" marT="9525" marB="0" anchor="ctr"/>
                </a:tc>
                <a:tc h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mn-MN" sz="1200" b="0" i="0" u="none" strike="noStrike" kern="1200" dirty="0">
                          <a:solidFill>
                            <a:srgbClr val="000000"/>
                          </a:solidFill>
                          <a:effectLst/>
                          <a:latin typeface="Calibri" panose="020F0502020204030204" pitchFamily="34" charset="0"/>
                          <a:ea typeface="+mn-ea"/>
                          <a:cs typeface="+mn-cs"/>
                        </a:rPr>
                        <a:t>Илрэлийн төв цэг х.ө  44°05’ 31.7”</a:t>
                      </a:r>
                      <a:r>
                        <a:rPr lang="en-US" sz="1200" b="0" i="0" u="none" strike="noStrike" kern="1200" dirty="0">
                          <a:solidFill>
                            <a:srgbClr val="000000"/>
                          </a:solidFill>
                          <a:effectLst/>
                          <a:latin typeface="Calibri" panose="020F0502020204030204" pitchFamily="34" charset="0"/>
                          <a:ea typeface="+mn-ea"/>
                          <a:cs typeface="+mn-cs"/>
                        </a:rPr>
                        <a:t>, </a:t>
                      </a:r>
                      <a:r>
                        <a:rPr lang="mn-MN" sz="1200" b="0" i="0" u="none" strike="noStrike" kern="1200" dirty="0">
                          <a:solidFill>
                            <a:srgbClr val="000000"/>
                          </a:solidFill>
                          <a:effectLst/>
                          <a:latin typeface="Calibri" panose="020F0502020204030204" pitchFamily="34" charset="0"/>
                          <a:ea typeface="+mn-ea"/>
                          <a:cs typeface="+mn-cs"/>
                        </a:rPr>
                        <a:t>з.у</a:t>
                      </a:r>
                      <a:r>
                        <a:rPr lang="en-US" sz="1200" b="0" i="0" u="none" strike="noStrike" kern="1200" dirty="0">
                          <a:solidFill>
                            <a:srgbClr val="000000"/>
                          </a:solidFill>
                          <a:effectLst/>
                          <a:latin typeface="Calibri" panose="020F0502020204030204" pitchFamily="34" charset="0"/>
                          <a:ea typeface="+mn-ea"/>
                          <a:cs typeface="+mn-cs"/>
                        </a:rPr>
                        <a:t> </a:t>
                      </a:r>
                      <a:r>
                        <a:rPr lang="mn-MN" sz="1200" b="0" i="0" u="none" strike="noStrike" kern="1200" dirty="0">
                          <a:solidFill>
                            <a:srgbClr val="000000"/>
                          </a:solidFill>
                          <a:effectLst/>
                          <a:latin typeface="Calibri" panose="020F0502020204030204" pitchFamily="34" charset="0"/>
                          <a:ea typeface="+mn-ea"/>
                          <a:cs typeface="+mn-cs"/>
                        </a:rPr>
                        <a:t>98°02’29.2”</a:t>
                      </a:r>
                      <a:r>
                        <a:rPr lang="en-US" sz="1200" b="0" i="0" u="none" strike="noStrike" kern="1200" dirty="0">
                          <a:solidFill>
                            <a:srgbClr val="000000"/>
                          </a:solidFill>
                          <a:effectLst/>
                          <a:latin typeface="Calibri" panose="020F0502020204030204" pitchFamily="34" charset="0"/>
                          <a:ea typeface="+mn-ea"/>
                          <a:cs typeface="+mn-cs"/>
                        </a:rPr>
                        <a:t> </a:t>
                      </a:r>
                      <a:endParaRPr lang="mn-MN"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10003"/>
                  </a:ext>
                </a:extLst>
              </a:tr>
              <a:tr h="191266">
                <a:tc gridSpan="2">
                  <a:txBody>
                    <a:bodyPr/>
                    <a:lstStyle/>
                    <a:p>
                      <a:pPr algn="l" rtl="0" fontAlgn="ctr"/>
                      <a:r>
                        <a:rPr lang="mn-MN" sz="1200" u="none" strike="noStrike" dirty="0">
                          <a:effectLst/>
                        </a:rPr>
                        <a:t>Илрэл:</a:t>
                      </a:r>
                      <a:endParaRPr lang="mn-MN" sz="12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Cu, Mo, Au </a:t>
                      </a:r>
                      <a:endParaRPr lang="mn-MN"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83452793"/>
                  </a:ext>
                </a:extLst>
              </a:tr>
              <a:tr h="223577">
                <a:tc rowSpan="3">
                  <a:txBody>
                    <a:bodyPr/>
                    <a:lstStyle/>
                    <a:p>
                      <a:pPr algn="l" rtl="0" fontAlgn="ctr"/>
                      <a:r>
                        <a:rPr lang="mn-MN" sz="1200" b="0" i="0" u="none" strike="noStrike" dirty="0">
                          <a:solidFill>
                            <a:srgbClr val="000000"/>
                          </a:solidFill>
                          <a:effectLst/>
                          <a:latin typeface="Calibri" panose="020F0502020204030204" pitchFamily="34" charset="0"/>
                        </a:rPr>
                        <a:t>Талбайд</a:t>
                      </a:r>
                      <a:r>
                        <a:rPr lang="mn-MN" sz="1200" b="0" i="0" u="none" strike="noStrike" baseline="0" dirty="0">
                          <a:solidFill>
                            <a:srgbClr val="000000"/>
                          </a:solidFill>
                          <a:effectLst/>
                          <a:latin typeface="Calibri" panose="020F0502020204030204" pitchFamily="34" charset="0"/>
                        </a:rPr>
                        <a:t> хийгдсэн ажил </a:t>
                      </a: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mn-MN" sz="1200" b="0" i="0" u="none" strike="noStrike" dirty="0">
                          <a:solidFill>
                            <a:srgbClr val="000000"/>
                          </a:solidFill>
                          <a:effectLst/>
                          <a:latin typeface="Calibri" panose="020F0502020204030204" pitchFamily="34" charset="0"/>
                        </a:rPr>
                        <a:t>Соронзон</a:t>
                      </a:r>
                      <a:r>
                        <a:rPr lang="mn-MN" sz="1200" b="0" i="0" u="none" strike="noStrike" baseline="0" dirty="0">
                          <a:solidFill>
                            <a:srgbClr val="000000"/>
                          </a:solidFill>
                          <a:effectLst/>
                          <a:latin typeface="Calibri" panose="020F0502020204030204" pitchFamily="34" charset="0"/>
                        </a:rPr>
                        <a:t> зураглал </a:t>
                      </a: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mn-MN" sz="1200" b="0" i="0" u="none" strike="noStrike" dirty="0">
                          <a:solidFill>
                            <a:srgbClr val="000000"/>
                          </a:solidFill>
                          <a:effectLst/>
                          <a:latin typeface="Calibri" panose="020F0502020204030204" pitchFamily="34" charset="0"/>
                        </a:rPr>
                        <a:t>569 т.км</a:t>
                      </a:r>
                      <a:r>
                        <a:rPr lang="mn-MN" sz="1200" b="0" i="0" u="none" strike="noStrike" baseline="0" dirty="0">
                          <a:solidFill>
                            <a:srgbClr val="000000"/>
                          </a:solidFill>
                          <a:effectLst/>
                          <a:latin typeface="Calibri" panose="020F0502020204030204" pitchFamily="34" charset="0"/>
                        </a:rPr>
                        <a:t> </a:t>
                      </a:r>
                      <a:endParaRPr lang="ru-RU"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r h="207818">
                <a:tc v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mn-MN" sz="1200" b="0" i="0" u="none" strike="noStrike" dirty="0">
                          <a:solidFill>
                            <a:srgbClr val="000000"/>
                          </a:solidFill>
                          <a:effectLst/>
                          <a:latin typeface="Calibri" panose="020F0502020204030204" pitchFamily="34" charset="0"/>
                        </a:rPr>
                        <a:t>Цахилгаан хайгуул </a:t>
                      </a:r>
                    </a:p>
                  </a:txBody>
                  <a:tcPr marL="9525" marR="9525" marT="9525" marB="0" anchor="ctr"/>
                </a:tc>
                <a:tc>
                  <a:txBody>
                    <a:bodyPr/>
                    <a:lstStyle/>
                    <a:p>
                      <a:pPr algn="l" rtl="0" fontAlgn="ctr"/>
                      <a:r>
                        <a:rPr lang="mn-MN" sz="1200" b="0" i="0" u="none" strike="noStrike" dirty="0">
                          <a:solidFill>
                            <a:srgbClr val="000000"/>
                          </a:solidFill>
                          <a:effectLst/>
                          <a:latin typeface="Calibri" panose="020F0502020204030204" pitchFamily="34" charset="0"/>
                        </a:rPr>
                        <a:t>57 т.км </a:t>
                      </a:r>
                      <a:endParaRPr lang="ru-RU"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6"/>
                  </a:ext>
                </a:extLst>
              </a:tr>
              <a:tr h="372015">
                <a:tc v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mn-MN" sz="1200" b="0" i="0" u="none" strike="noStrike" dirty="0">
                          <a:solidFill>
                            <a:srgbClr val="000000"/>
                          </a:solidFill>
                          <a:effectLst/>
                          <a:latin typeface="Calibri" panose="020F0502020204030204" pitchFamily="34" charset="0"/>
                        </a:rPr>
                        <a:t>Цахилгаан хайгуулын зүсэлт </a:t>
                      </a:r>
                    </a:p>
                  </a:txBody>
                  <a:tcPr marL="9525" marR="9525" marT="9525" marB="0" anchor="ctr"/>
                </a:tc>
                <a:tc>
                  <a:txBody>
                    <a:bodyPr/>
                    <a:lstStyle/>
                    <a:p>
                      <a:pPr algn="l" rtl="0" fontAlgn="ctr"/>
                      <a:r>
                        <a:rPr lang="mn-MN" sz="1200" b="0" i="0" u="none" strike="noStrike" dirty="0">
                          <a:solidFill>
                            <a:srgbClr val="000000"/>
                          </a:solidFill>
                          <a:effectLst/>
                          <a:latin typeface="Calibri" panose="020F0502020204030204" pitchFamily="34" charset="0"/>
                        </a:rPr>
                        <a:t>57 т.км </a:t>
                      </a:r>
                      <a:endParaRPr lang="en-US"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7"/>
                  </a:ext>
                </a:extLst>
              </a:tr>
              <a:tr h="372015">
                <a:tc gridSpan="2">
                  <a:txBody>
                    <a:bodyPr/>
                    <a:lstStyle/>
                    <a:p>
                      <a:pPr algn="l" rtl="0" fontAlgn="ctr"/>
                      <a:r>
                        <a:rPr lang="mn-MN" sz="1200" b="0" i="0" u="none" strike="noStrike" dirty="0">
                          <a:solidFill>
                            <a:srgbClr val="000000"/>
                          </a:solidFill>
                          <a:effectLst/>
                          <a:latin typeface="Calibri" panose="020F0502020204030204" pitchFamily="34" charset="0"/>
                        </a:rPr>
                        <a:t>Утас, эмайл:</a:t>
                      </a:r>
                    </a:p>
                  </a:txBody>
                  <a:tcPr marL="9525" marR="9525" marT="9525" marB="0" anchor="ctr"/>
                </a:tc>
                <a:tc h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200" b="0" i="0" u="none" strike="noStrike" dirty="0">
                          <a:solidFill>
                            <a:srgbClr val="000000"/>
                          </a:solidFill>
                          <a:effectLst/>
                          <a:latin typeface="Calibri" panose="020F0502020204030204" pitchFamily="34" charset="0"/>
                        </a:rPr>
                        <a:t>+976-88110062</a:t>
                      </a:r>
                      <a:r>
                        <a:rPr lang="en-US" sz="1200" b="0" i="0" u="none" strike="noStrike" baseline="0" dirty="0">
                          <a:solidFill>
                            <a:srgbClr val="000000"/>
                          </a:solidFill>
                          <a:effectLst/>
                          <a:latin typeface="Calibri" panose="020F0502020204030204" pitchFamily="34" charset="0"/>
                        </a:rPr>
                        <a:t> </a:t>
                      </a:r>
                      <a:r>
                        <a:rPr lang="en-US" sz="1200" u="none" strike="noStrike" baseline="0" dirty="0">
                          <a:effectLst/>
                        </a:rPr>
                        <a:t>+976-98870088 </a:t>
                      </a:r>
                      <a:r>
                        <a:rPr lang="en-US" sz="1200" b="0" i="0" u="none" strike="noStrike" baseline="0" dirty="0">
                          <a:solidFill>
                            <a:srgbClr val="000000"/>
                          </a:solidFill>
                          <a:effectLst/>
                          <a:latin typeface="Calibri" panose="020F0502020204030204" pitchFamily="34" charset="0"/>
                          <a:hlinkClick r:id="rId4"/>
                        </a:rPr>
                        <a:t>info@erdenesalt.mn</a:t>
                      </a:r>
                      <a:r>
                        <a:rPr lang="mn-MN" sz="1200" b="0" i="0" u="none" strike="noStrike" baseline="0" dirty="0">
                          <a:solidFill>
                            <a:srgbClr val="000000"/>
                          </a:solidFill>
                          <a:effectLst/>
                          <a:latin typeface="Calibri" panose="020F0502020204030204" pitchFamily="34" charset="0"/>
                        </a:rPr>
                        <a:t> </a:t>
                      </a:r>
                      <a:endParaRPr lang="mn-MN"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8"/>
                  </a:ext>
                </a:extLst>
              </a:tr>
            </a:tbl>
          </a:graphicData>
        </a:graphic>
      </p:graphicFrame>
      <p:sp>
        <p:nvSpPr>
          <p:cNvPr id="17" name="Rectangle 16"/>
          <p:cNvSpPr/>
          <p:nvPr/>
        </p:nvSpPr>
        <p:spPr>
          <a:xfrm>
            <a:off x="535710" y="6234963"/>
            <a:ext cx="11038222" cy="523220"/>
          </a:xfrm>
          <a:prstGeom prst="rect">
            <a:avLst/>
          </a:prstGeom>
        </p:spPr>
        <p:txBody>
          <a:bodyPr wrap="square">
            <a:spAutoFit/>
          </a:bodyPr>
          <a:lstStyle/>
          <a:p>
            <a:pPr algn="just">
              <a:lnSpc>
                <a:spcPct val="100000"/>
              </a:lnSpc>
              <a:spcBef>
                <a:spcPts val="0"/>
              </a:spcBef>
              <a:defRPr/>
            </a:pPr>
            <a:r>
              <a:rPr lang="mn-MN" sz="1400" b="1" dirty="0"/>
              <a:t>Геофизикийн бүрэн хэмжээний ажлыг хийж гүйцэтгэсэн.</a:t>
            </a:r>
            <a:r>
              <a:rPr lang="en-US" sz="1400" b="1" dirty="0"/>
              <a:t> </a:t>
            </a:r>
            <a:r>
              <a:rPr lang="mn-MN" sz="1400" b="1" dirty="0"/>
              <a:t>Мөн Улсын төсвийн хөрөнгөөр иж бүрэн судалгааны ажил хийж, ашигт малтмалын илрэлийг тодорхойлсон бөгөөд цаашид нарийвчилсан хайгуул хийн, ордын нөөцийг тогтоох шаардлагатай. </a:t>
            </a:r>
          </a:p>
        </p:txBody>
      </p:sp>
      <p:cxnSp>
        <p:nvCxnSpPr>
          <p:cNvPr id="28" name="Straight Connector 27">
            <a:extLst>
              <a:ext uri="{FF2B5EF4-FFF2-40B4-BE49-F238E27FC236}">
                <a16:creationId xmlns:a16="http://schemas.microsoft.com/office/drawing/2014/main" id="{2F858D29-4DBE-4837-9CA4-7E506F033878}"/>
              </a:ext>
            </a:extLst>
          </p:cNvPr>
          <p:cNvCxnSpPr>
            <a:cxnSpLocks/>
          </p:cNvCxnSpPr>
          <p:nvPr/>
        </p:nvCxnSpPr>
        <p:spPr>
          <a:xfrm>
            <a:off x="267186" y="733871"/>
            <a:ext cx="11657628" cy="0"/>
          </a:xfrm>
          <a:prstGeom prst="line">
            <a:avLst/>
          </a:prstGeom>
          <a:ln w="38100">
            <a:solidFill>
              <a:srgbClr val="193477"/>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9439579" y="295435"/>
            <a:ext cx="2416815" cy="307777"/>
          </a:xfrm>
          <a:prstGeom prst="rect">
            <a:avLst/>
          </a:prstGeom>
        </p:spPr>
        <p:txBody>
          <a:bodyPr wrap="none">
            <a:spAutoFit/>
          </a:bodyPr>
          <a:lstStyle/>
          <a:p>
            <a:r>
              <a:rPr lang="mn-MN" sz="1400" b="1" dirty="0">
                <a:cs typeface="Times New Roman" panose="02020603050405020304" pitchFamily="18" charset="0"/>
              </a:rPr>
              <a:t>“ЭРДЭНЭС АЛТ РЕСУРС” ХХК </a:t>
            </a:r>
            <a:endParaRPr lang="en-US" sz="1400" b="1" dirty="0"/>
          </a:p>
        </p:txBody>
      </p:sp>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053" y="255514"/>
            <a:ext cx="465513" cy="454688"/>
          </a:xfrm>
          <a:prstGeom prst="rect">
            <a:avLst/>
          </a:prstGeom>
        </p:spPr>
      </p:pic>
    </p:spTree>
    <p:extLst>
      <p:ext uri="{BB962C8B-B14F-4D97-AF65-F5344CB8AC3E}">
        <p14:creationId xmlns:p14="http://schemas.microsoft.com/office/powerpoint/2010/main" val="3749872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876" y="183232"/>
            <a:ext cx="11502189" cy="581358"/>
          </a:xfrm>
        </p:spPr>
        <p:txBody>
          <a:bodyPr>
            <a:normAutofit/>
          </a:bodyPr>
          <a:lstStyle/>
          <a:p>
            <a:r>
              <a:rPr lang="mn-MN" sz="2200" b="1" cap="all" dirty="0">
                <a:solidFill>
                  <a:srgbClr val="193477"/>
                </a:solidFill>
                <a:latin typeface="+mn-lt"/>
                <a:ea typeface="Cambria" panose="02040503050406030204" pitchFamily="18" charset="0"/>
                <a:cs typeface="Calibri" panose="020F0502020204030204" pitchFamily="34" charset="0"/>
              </a:rPr>
              <a:t>Судлагдсан байдал. 1 /2014-2018 он/. 1:50000-ны ГБЗЕЭА “Суман хад-50” төсөл</a:t>
            </a:r>
            <a:endParaRPr lang="en-US" sz="2200" b="1" cap="all" dirty="0">
              <a:solidFill>
                <a:srgbClr val="193477"/>
              </a:solidFill>
              <a:latin typeface="+mn-lt"/>
              <a:ea typeface="Cambria" panose="02040503050406030204" pitchFamily="18" charset="0"/>
              <a:cs typeface="Calibri" panose="020F0502020204030204" pitchFamily="34" charset="0"/>
            </a:endParaRPr>
          </a:p>
        </p:txBody>
      </p:sp>
      <p:sp>
        <p:nvSpPr>
          <p:cNvPr id="3" name="Content Placeholder 2"/>
          <p:cNvSpPr>
            <a:spLocks noGrp="1"/>
          </p:cNvSpPr>
          <p:nvPr>
            <p:ph idx="1"/>
          </p:nvPr>
        </p:nvSpPr>
        <p:spPr>
          <a:xfrm>
            <a:off x="342864" y="795308"/>
            <a:ext cx="11389894" cy="4351338"/>
          </a:xfrm>
        </p:spPr>
        <p:txBody>
          <a:bodyPr/>
          <a:lstStyle/>
          <a:p>
            <a:pPr marL="0" indent="0" algn="just">
              <a:buNone/>
            </a:pPr>
            <a:r>
              <a:rPr lang="en-US" sz="1600" dirty="0"/>
              <a:t>        </a:t>
            </a:r>
            <a:r>
              <a:rPr lang="mn-MN" sz="1600" dirty="0"/>
              <a:t>Довжоот зэс-молибден-алтны (Cu,Mo,Au) илрэлийг Геомин ХХК 1:50000-ны масштабын геологийн зураглал, ерөнхий эрлийн ажлаар 15.2 км</a:t>
            </a:r>
            <a:r>
              <a:rPr lang="mn-MN" sz="1600" baseline="30000" dirty="0"/>
              <a:t>2</a:t>
            </a:r>
            <a:r>
              <a:rPr lang="mn-MN" sz="1600" dirty="0"/>
              <a:t> талбайд геофизикийн өдөөгдмөл туйлжилт дундаж градиентийн аргаар 30.5 т.км цахилгаан хайгуул, 156 т.км соронзон зураглал,  22.1 т.км эрлийн маршрут гүйцэтгэж, 28 м</a:t>
            </a:r>
            <a:r>
              <a:rPr lang="mn-MN" sz="1600" baseline="30000" dirty="0"/>
              <a:t>3</a:t>
            </a:r>
            <a:r>
              <a:rPr lang="mn-MN" sz="1600" dirty="0"/>
              <a:t> сваг малтаж, 52 ш цэглэн сорьц, 8 ш ховилон сорьц, 11 ш сувгийн геохимийн сорьц, 17 ш шлиф, 15 ш аншлиф, 22 ш петрофизикийн дээж, илрэлийн төв хэсэгт 4 шугамаар 88 ш анхдагч геохимийн сорьц авч, илрэлийн баруун өмнөд хэсэгт гидротермаль хувирал эрчимтэй хөгжсөн талбайд 100х25 метрийн торлолоор хоёрдогч геохимийн сорьцлолт хийж гүйцэтгэсэн ба үр дүнгээр алт-молибдены ирээдүйтэй эрдэсжсэн цэгүүд илэрсэн байдаг</a:t>
            </a:r>
            <a:r>
              <a:rPr lang="en-US" sz="1600" dirty="0"/>
              <a:t>. </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298" y="213950"/>
            <a:ext cx="465513" cy="454688"/>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1355411" y="2246648"/>
            <a:ext cx="3963847" cy="4262215"/>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5402385" y="2707111"/>
            <a:ext cx="4958795" cy="3341291"/>
          </a:xfrm>
          <a:prstGeom prst="rect">
            <a:avLst/>
          </a:prstGeom>
        </p:spPr>
      </p:pic>
      <p:cxnSp>
        <p:nvCxnSpPr>
          <p:cNvPr id="9" name="Straight Connector 8">
            <a:extLst>
              <a:ext uri="{FF2B5EF4-FFF2-40B4-BE49-F238E27FC236}">
                <a16:creationId xmlns:a16="http://schemas.microsoft.com/office/drawing/2014/main" id="{2F858D29-4DBE-4837-9CA4-7E506F033878}"/>
              </a:ext>
            </a:extLst>
          </p:cNvPr>
          <p:cNvCxnSpPr>
            <a:cxnSpLocks/>
          </p:cNvCxnSpPr>
          <p:nvPr/>
        </p:nvCxnSpPr>
        <p:spPr>
          <a:xfrm>
            <a:off x="267186" y="733871"/>
            <a:ext cx="11657628" cy="0"/>
          </a:xfrm>
          <a:prstGeom prst="line">
            <a:avLst/>
          </a:prstGeom>
          <a:ln w="38100">
            <a:solidFill>
              <a:srgbClr val="1934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008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2378</TotalTime>
  <Words>1642</Words>
  <Application>Microsoft Office PowerPoint</Application>
  <PresentationFormat>Widescreen</PresentationFormat>
  <Paragraphs>113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Судлагдсан байдал. 1 /2014-2018 он/. 1:50000-ны ГБЗЕЭА “Чандмань уул-50” төсөл</vt:lpstr>
      <vt:lpstr>Судлагдсан байдал. 2  /2019 он/. “АМС-2017” төсөл</vt:lpstr>
      <vt:lpstr>         Баянхонгор аймгийн Шинэжинст сумын нутагт, Зуун модны булагаас баруун урд зүгт 11.2 км-т, L-47-7-А хавтгайн урд байрлана. Илрэлийн  хэмжээнд  хийсэн  өмнөх судлаачдын соронзон  болон  цахилгаан  хайгуулын  ажлын болон АМС-2017 төслийн  үр дүн нь талбайн геологийн орчинтой сайн уялдаж, харьцангуй цахилгаан зүсэлтийн шугамуудад туйлширлын  сонирхолтой  аномаль  100-350м хүртэл   гүнд   тогтоогдож   интрузивын   гадна   агуулагч  чулуулагт хувирлын бүсийн үргэлжлэлд   туйлширлын   аномаль   үргэлжилж   байгаа   нь   хүдэржилт   гүнрүүгээ   үргэлжлэх боломжтойг харуулж байна. Уг илрэл нь Эдрэнгийн нурууны араар Өлзийт хар уулсын орчим, Элстэй худгаас зүүн хойш 3км-т, L-47-137-Г ба K-47-5-Б хавтгайн зааг хэсэгт байрлах Хул морьтын  бүлэг порфирын төрлийн орд, илрэлтэй ижил төстэй гэж үзэж байна. Цаашид өрөмдлөг болон геофизикийн нарийвчилсан хайгуул хийх шаардлагатай.</vt:lpstr>
      <vt:lpstr>Судлагдсан байдал. 1 /2014-2018 он/. 1:50000-ны ГБЗЕЭА “Хайлааст уул-50” төсөл</vt:lpstr>
      <vt:lpstr>Судлагдсан байдал. 2 /2019 он/. “АМС-2017” төсөл</vt:lpstr>
      <vt:lpstr>PowerPoint Presentation</vt:lpstr>
      <vt:lpstr>Судлагдсан байдал. 1 /2014-2018 он/. 1:50000-ны ГБЗЕЭА “Суман хад-50” төсөл</vt:lpstr>
      <vt:lpstr> Судлагдсан байдал. 2 /2019 он/. “АМС-2017” төсөл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Tsatsral Batbayar</dc:creator>
  <cp:lastModifiedBy>Bilguun Boldbaatar</cp:lastModifiedBy>
  <cp:revision>137</cp:revision>
  <cp:lastPrinted>2022-09-12T06:10:01Z</cp:lastPrinted>
  <dcterms:created xsi:type="dcterms:W3CDTF">2022-08-25T01:41:26Z</dcterms:created>
  <dcterms:modified xsi:type="dcterms:W3CDTF">2022-09-16T08:49:38Z</dcterms:modified>
</cp:coreProperties>
</file>