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914F"/>
    <a:srgbClr val="9B4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CBA9416-76A5-413E-B608-3EEDBB622AAF}"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376753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A9416-76A5-413E-B608-3EEDBB622AAF}"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147139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A9416-76A5-413E-B608-3EEDBB622AAF}"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116987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BA9416-76A5-413E-B608-3EEDBB622AAF}"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361156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A9416-76A5-413E-B608-3EEDBB622AAF}"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3310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BA9416-76A5-413E-B608-3EEDBB622AAF}"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420611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BA9416-76A5-413E-B608-3EEDBB622AAF}"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383200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BA9416-76A5-413E-B608-3EEDBB622AAF}"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41370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A9416-76A5-413E-B608-3EEDBB622AAF}"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421047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A9416-76A5-413E-B608-3EEDBB622AAF}"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34281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BA9416-76A5-413E-B608-3EEDBB622AAF}"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E99D2-63A7-4527-8234-63088E89A657}" type="slidenum">
              <a:rPr lang="en-US" smtClean="0"/>
              <a:t>‹#›</a:t>
            </a:fld>
            <a:endParaRPr lang="en-US"/>
          </a:p>
        </p:txBody>
      </p:sp>
    </p:spTree>
    <p:extLst>
      <p:ext uri="{BB962C8B-B14F-4D97-AF65-F5344CB8AC3E}">
        <p14:creationId xmlns:p14="http://schemas.microsoft.com/office/powerpoint/2010/main" val="93152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A9416-76A5-413E-B608-3EEDBB622AAF}" type="datetimeFigureOut">
              <a:rPr lang="en-US" smtClean="0"/>
              <a:t>9/16/2022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E99D2-63A7-4527-8234-63088E89A657}" type="slidenum">
              <a:rPr lang="en-US" smtClean="0"/>
              <a:t>‹#›</a:t>
            </a:fld>
            <a:endParaRPr lang="en-US"/>
          </a:p>
        </p:txBody>
      </p:sp>
    </p:spTree>
    <p:extLst>
      <p:ext uri="{BB962C8B-B14F-4D97-AF65-F5344CB8AC3E}">
        <p14:creationId xmlns:p14="http://schemas.microsoft.com/office/powerpoint/2010/main" val="377218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mailto:info@erdenesalt.mn"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mailto:info@erdenesalt.m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mailto:info@erdenesalt.m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497"/>
          <a:stretch/>
        </p:blipFill>
        <p:spPr>
          <a:xfrm>
            <a:off x="9446" y="-12893"/>
            <a:ext cx="12192000" cy="6870893"/>
          </a:xfrm>
          <a:prstGeom prst="rect">
            <a:avLst/>
          </a:prstGeom>
        </p:spPr>
      </p:pic>
      <p:sp>
        <p:nvSpPr>
          <p:cNvPr id="9" name="Rectangle 8">
            <a:extLst>
              <a:ext uri="{FF2B5EF4-FFF2-40B4-BE49-F238E27FC236}">
                <a16:creationId xmlns:a16="http://schemas.microsoft.com/office/drawing/2014/main" id="{CC71F6CF-1A4D-4096-A641-B1048A794236}"/>
              </a:ext>
            </a:extLst>
          </p:cNvPr>
          <p:cNvSpPr/>
          <p:nvPr/>
        </p:nvSpPr>
        <p:spPr>
          <a:xfrm>
            <a:off x="9446" y="0"/>
            <a:ext cx="12201446" cy="6883785"/>
          </a:xfrm>
          <a:prstGeom prst="rect">
            <a:avLst/>
          </a:prstGeom>
          <a:solidFill>
            <a:srgbClr val="00206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485736" y="2081047"/>
            <a:ext cx="11229976" cy="952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5500" b="1" dirty="0">
                <a:solidFill>
                  <a:schemeClr val="bg1"/>
                </a:solidFill>
                <a:latin typeface="+mn-lt"/>
                <a:cs typeface="Times New Roman" panose="02020603050405020304" pitchFamily="18" charset="0"/>
              </a:rPr>
              <a:t>“</a:t>
            </a:r>
            <a:r>
              <a:rPr lang="en-US" sz="5500" b="1" dirty="0">
                <a:solidFill>
                  <a:schemeClr val="bg1"/>
                </a:solidFill>
                <a:latin typeface="+mn-lt"/>
                <a:cs typeface="Times New Roman" panose="02020603050405020304" pitchFamily="18" charset="0"/>
              </a:rPr>
              <a:t>ERDENES ALT RESOURCE</a:t>
            </a:r>
            <a:r>
              <a:rPr lang="mn-MN" sz="5500" b="1" dirty="0">
                <a:solidFill>
                  <a:schemeClr val="bg1"/>
                </a:solidFill>
                <a:latin typeface="+mn-lt"/>
                <a:cs typeface="Times New Roman" panose="02020603050405020304" pitchFamily="18" charset="0"/>
              </a:rPr>
              <a:t>” </a:t>
            </a:r>
            <a:r>
              <a:rPr lang="en-US" sz="5500" b="1" dirty="0">
                <a:solidFill>
                  <a:schemeClr val="bg1"/>
                </a:solidFill>
                <a:latin typeface="+mn-lt"/>
                <a:cs typeface="Times New Roman" panose="02020603050405020304" pitchFamily="18" charset="0"/>
              </a:rPr>
              <a:t>LLC</a:t>
            </a:r>
            <a:r>
              <a:rPr lang="mn-MN" sz="5500" b="1" dirty="0">
                <a:solidFill>
                  <a:schemeClr val="bg1"/>
                </a:solidFill>
                <a:latin typeface="+mn-lt"/>
                <a:cs typeface="Times New Roman" panose="02020603050405020304" pitchFamily="18" charset="0"/>
              </a:rPr>
              <a:t> </a:t>
            </a:r>
            <a:endParaRPr lang="en-US" sz="5500" b="1" dirty="0">
              <a:latin typeface="+mn-lt"/>
            </a:endParaRPr>
          </a:p>
        </p:txBody>
      </p:sp>
      <p:sp>
        <p:nvSpPr>
          <p:cNvPr id="6" name="TextBox 5">
            <a:extLst>
              <a:ext uri="{FF2B5EF4-FFF2-40B4-BE49-F238E27FC236}">
                <a16:creationId xmlns:a16="http://schemas.microsoft.com/office/drawing/2014/main" id="{26D197AD-823F-4AA3-8469-2A534D795AEC}"/>
              </a:ext>
            </a:extLst>
          </p:cNvPr>
          <p:cNvSpPr txBox="1"/>
          <p:nvPr/>
        </p:nvSpPr>
        <p:spPr>
          <a:xfrm>
            <a:off x="128793" y="6367949"/>
            <a:ext cx="4954137" cy="400110"/>
          </a:xfrm>
          <a:prstGeom prst="rect">
            <a:avLst/>
          </a:prstGeom>
          <a:noFill/>
        </p:spPr>
        <p:txBody>
          <a:bodyPr wrap="square" rtlCol="0">
            <a:spAutoFit/>
          </a:bodyPr>
          <a:lstStyle/>
          <a:p>
            <a:pPr algn="just" defTabSz="461963"/>
            <a:r>
              <a:rPr lang="en-US" sz="1000" i="1" dirty="0">
                <a:solidFill>
                  <a:schemeClr val="bg1"/>
                </a:solidFill>
              </a:rPr>
              <a:t>Photo: Company-owned</a:t>
            </a:r>
            <a:r>
              <a:rPr lang="mn-MN" sz="1000" i="1" dirty="0">
                <a:solidFill>
                  <a:schemeClr val="bg1"/>
                </a:solidFill>
              </a:rPr>
              <a:t>,</a:t>
            </a:r>
            <a:r>
              <a:rPr lang="en-US" sz="1000" i="1" dirty="0">
                <a:solidFill>
                  <a:schemeClr val="bg1"/>
                </a:solidFill>
              </a:rPr>
              <a:t> </a:t>
            </a:r>
            <a:r>
              <a:rPr lang="en-US" sz="1000" i="1" dirty="0" err="1">
                <a:solidFill>
                  <a:schemeClr val="bg1"/>
                </a:solidFill>
              </a:rPr>
              <a:t>Khurentsav</a:t>
            </a:r>
            <a:r>
              <a:rPr lang="en-US" sz="1000" i="1" dirty="0">
                <a:solidFill>
                  <a:schemeClr val="bg1"/>
                </a:solidFill>
              </a:rPr>
              <a:t> exploration area located in </a:t>
            </a:r>
            <a:r>
              <a:rPr lang="en-US" sz="1000" i="1" dirty="0" err="1">
                <a:solidFill>
                  <a:schemeClr val="bg1"/>
                </a:solidFill>
              </a:rPr>
              <a:t>Shinejinst</a:t>
            </a:r>
            <a:r>
              <a:rPr lang="en-US" sz="1000" i="1" dirty="0">
                <a:solidFill>
                  <a:schemeClr val="bg1"/>
                </a:solidFill>
              </a:rPr>
              <a:t> sum, </a:t>
            </a:r>
            <a:r>
              <a:rPr lang="en-US" sz="1000" i="1" dirty="0" err="1">
                <a:solidFill>
                  <a:schemeClr val="bg1"/>
                </a:solidFill>
              </a:rPr>
              <a:t>Bayankhongor</a:t>
            </a:r>
            <a:r>
              <a:rPr lang="en-US" sz="1000" i="1" dirty="0">
                <a:solidFill>
                  <a:schemeClr val="bg1"/>
                </a:solidFill>
              </a:rPr>
              <a:t> province Mongolia</a:t>
            </a:r>
          </a:p>
        </p:txBody>
      </p:sp>
      <p:pic>
        <p:nvPicPr>
          <p:cNvPr id="7" name="Picture 6"/>
          <p:cNvPicPr>
            <a:picLocks noChangeAspect="1"/>
          </p:cNvPicPr>
          <p:nvPr/>
        </p:nvPicPr>
        <p:blipFill>
          <a:blip r:embed="rId3"/>
          <a:stretch>
            <a:fillRect/>
          </a:stretch>
        </p:blipFill>
        <p:spPr>
          <a:xfrm>
            <a:off x="426299" y="377946"/>
            <a:ext cx="2040544" cy="6625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214" y="371499"/>
            <a:ext cx="3226358" cy="675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5705235" y="4937927"/>
            <a:ext cx="6158523" cy="492443"/>
          </a:xfrm>
          <a:prstGeom prst="rect">
            <a:avLst/>
          </a:prstGeom>
        </p:spPr>
        <p:txBody>
          <a:bodyPr wrap="square">
            <a:spAutoFit/>
          </a:bodyPr>
          <a:lstStyle/>
          <a:p>
            <a:pPr algn="r"/>
            <a:r>
              <a:rPr lang="en-US" sz="2600" dirty="0">
                <a:solidFill>
                  <a:schemeClr val="bg1"/>
                </a:solidFill>
                <a:cs typeface="Times New Roman" panose="02020603050405020304" pitchFamily="18" charset="0"/>
              </a:rPr>
              <a:t>Exploration licenses</a:t>
            </a:r>
            <a:endParaRPr lang="en-US" sz="2600" dirty="0"/>
          </a:p>
        </p:txBody>
      </p:sp>
    </p:spTree>
    <p:extLst>
      <p:ext uri="{BB962C8B-B14F-4D97-AF65-F5344CB8AC3E}">
        <p14:creationId xmlns:p14="http://schemas.microsoft.com/office/powerpoint/2010/main" val="13165313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cstate="print">
            <a:extLst>
              <a:ext uri="{28A0092B-C50C-407E-A947-70E740481C1C}">
                <a14:useLocalDpi xmlns:a14="http://schemas.microsoft.com/office/drawing/2010/main" val="0"/>
              </a:ext>
            </a:extLst>
          </a:blip>
          <a:srcRect t="2848" b="39447"/>
          <a:stretch/>
        </p:blipFill>
        <p:spPr bwMode="auto">
          <a:xfrm>
            <a:off x="2293217" y="1730433"/>
            <a:ext cx="7357860" cy="4653741"/>
          </a:xfrm>
          <a:prstGeom prst="rect">
            <a:avLst/>
          </a:prstGeom>
          <a:ln w="317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8" name="Rectangle 7"/>
          <p:cNvSpPr/>
          <p:nvPr/>
        </p:nvSpPr>
        <p:spPr>
          <a:xfrm>
            <a:off x="425802" y="817985"/>
            <a:ext cx="11340396" cy="757130"/>
          </a:xfrm>
          <a:prstGeom prst="rect">
            <a:avLst/>
          </a:prstGeom>
        </p:spPr>
        <p:txBody>
          <a:bodyPr wrap="square">
            <a:spAutoFit/>
          </a:bodyPr>
          <a:lstStyle/>
          <a:p>
            <a:pPr algn="just">
              <a:lnSpc>
                <a:spcPct val="90000"/>
              </a:lnSpc>
              <a:spcBef>
                <a:spcPts val="1000"/>
              </a:spcBef>
              <a:tabLst>
                <a:tab pos="1499870" algn="l"/>
                <a:tab pos="2969895" algn="ctr"/>
              </a:tabLst>
            </a:pPr>
            <a:r>
              <a:rPr lang="en-US" sz="1600" dirty="0"/>
              <a:t>         Within the framework of the Geological Research Center </a:t>
            </a:r>
            <a:r>
              <a:rPr lang="mn-MN" sz="1600" dirty="0"/>
              <a:t>(</a:t>
            </a:r>
            <a:r>
              <a:rPr lang="en-US" sz="1600" dirty="0"/>
              <a:t>state-owned industrial estate</a:t>
            </a:r>
            <a:r>
              <a:rPr lang="mn-MN" sz="1600" dirty="0"/>
              <a:t>)</a:t>
            </a:r>
            <a:r>
              <a:rPr lang="en-US" sz="1600" dirty="0"/>
              <a:t> "AMS-2017" project, performed a 12.9t.km prospecting route in </a:t>
            </a:r>
            <a:r>
              <a:rPr lang="en-US" sz="1600" dirty="0" err="1"/>
              <a:t>Dovjoot</a:t>
            </a:r>
            <a:r>
              <a:rPr lang="en-US" sz="1600" dirty="0"/>
              <a:t> field (</a:t>
            </a:r>
            <a:r>
              <a:rPr lang="en-US" sz="1600" dirty="0" err="1"/>
              <a:t>Cu,Mo,Au</a:t>
            </a:r>
            <a:r>
              <a:rPr lang="en-US" sz="1600" dirty="0"/>
              <a:t>), 1 spot sample, and a total of 10.5t.km of electricity along 3 lines with a length of 3.5km in the central part of the field. exploration (AT-PD) work has been completed respectively.</a:t>
            </a:r>
          </a:p>
        </p:txBody>
      </p:sp>
      <p:sp>
        <p:nvSpPr>
          <p:cNvPr id="13" name="TextBox 12">
            <a:extLst>
              <a:ext uri="{FF2B5EF4-FFF2-40B4-BE49-F238E27FC236}">
                <a16:creationId xmlns:a16="http://schemas.microsoft.com/office/drawing/2014/main" id="{ADA9D8BB-D5D1-0628-7EEC-F5652B484924}"/>
              </a:ext>
            </a:extLst>
          </p:cNvPr>
          <p:cNvSpPr txBox="1"/>
          <p:nvPr/>
        </p:nvSpPr>
        <p:spPr>
          <a:xfrm>
            <a:off x="925343" y="203127"/>
            <a:ext cx="8724696" cy="430887"/>
          </a:xfrm>
          <a:prstGeom prst="rect">
            <a:avLst/>
          </a:prstGeom>
          <a:noFill/>
        </p:spPr>
        <p:txBody>
          <a:bodyPr wrap="square" lIns="91440" tIns="45720" rIns="91440" bIns="45720" rtlCol="0" anchor="t">
            <a:spAutoFit/>
          </a:bodyPr>
          <a:lstStyle/>
          <a:p>
            <a:r>
              <a:rPr lang="en-US" sz="2200" b="1" cap="all" dirty="0">
                <a:solidFill>
                  <a:srgbClr val="193477"/>
                </a:solidFill>
                <a:ea typeface="Cambria" panose="02040503050406030204" pitchFamily="18" charset="0"/>
                <a:cs typeface="Calibri" panose="020F0502020204030204" pitchFamily="34" charset="0"/>
              </a:rPr>
              <a:t>Studied</a:t>
            </a:r>
            <a:r>
              <a:rPr lang="mn-MN" sz="2200" b="1" cap="all" dirty="0">
                <a:solidFill>
                  <a:srgbClr val="193477"/>
                </a:solidFill>
                <a:ea typeface="Cambria" panose="02040503050406030204" pitchFamily="18" charset="0"/>
                <a:cs typeface="Calibri" panose="020F0502020204030204" pitchFamily="34" charset="0"/>
              </a:rPr>
              <a:t>-</a:t>
            </a:r>
            <a:r>
              <a:rPr lang="en-US" sz="2200" b="1" cap="all" dirty="0">
                <a:solidFill>
                  <a:srgbClr val="193477"/>
                </a:solidFill>
                <a:ea typeface="Cambria" panose="02040503050406030204" pitchFamily="18" charset="0"/>
                <a:cs typeface="Calibri" panose="020F0502020204030204" pitchFamily="34" charset="0"/>
              </a:rPr>
              <a:t>2</a:t>
            </a:r>
            <a:r>
              <a:rPr lang="mn-MN" sz="2200" b="1" cap="all" dirty="0">
                <a:solidFill>
                  <a:srgbClr val="193477"/>
                </a:solidFill>
                <a:ea typeface="Cambria" panose="02040503050406030204" pitchFamily="18" charset="0"/>
                <a:cs typeface="Calibri" panose="020F0502020204030204" pitchFamily="34" charset="0"/>
              </a:rPr>
              <a:t>. </a:t>
            </a:r>
            <a:r>
              <a:rPr lang="en-US" sz="2200" b="1" cap="all" dirty="0">
                <a:solidFill>
                  <a:srgbClr val="193477"/>
                </a:solidFill>
                <a:ea typeface="Cambria" panose="02040503050406030204" pitchFamily="18" charset="0"/>
                <a:cs typeface="Calibri" panose="020F0502020204030204" pitchFamily="34" charset="0"/>
              </a:rPr>
              <a:t>/year 2019/. "AMC-2017" project </a:t>
            </a:r>
            <a:endParaRPr lang="en-US" sz="2200" b="1" dirty="0">
              <a:ln w="0"/>
              <a:cs typeface="Times New Roman" panose="02020603050405020304"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cxnSp>
        <p:nvCxnSpPr>
          <p:cNvPr id="15" name="Straight Connector 14">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650039" y="295086"/>
            <a:ext cx="2479268" cy="307777"/>
          </a:xfrm>
          <a:prstGeom prst="rect">
            <a:avLst/>
          </a:prstGeom>
        </p:spPr>
        <p:txBody>
          <a:bodyPr wrap="none">
            <a:spAutoFit/>
          </a:bodyPr>
          <a:lstStyle/>
          <a:p>
            <a:r>
              <a:rPr lang="mn-MN" sz="1400" b="1" dirty="0">
                <a:cs typeface="Times New Roman" panose="02020603050405020304" pitchFamily="18" charset="0"/>
              </a:rPr>
              <a:t>“</a:t>
            </a:r>
            <a:r>
              <a:rPr lang="en-US" sz="1400" b="1" dirty="0">
                <a:cs typeface="Times New Roman" panose="02020603050405020304" pitchFamily="18" charset="0"/>
              </a:rPr>
              <a:t>ERDENES ALT RESOURCE</a:t>
            </a:r>
            <a:r>
              <a:rPr lang="mn-MN" sz="1400" b="1" dirty="0">
                <a:cs typeface="Times New Roman" panose="02020603050405020304" pitchFamily="18" charset="0"/>
              </a:rPr>
              <a:t>” </a:t>
            </a:r>
            <a:r>
              <a:rPr lang="en-US" sz="1400" b="1" dirty="0">
                <a:cs typeface="Times New Roman" panose="02020603050405020304" pitchFamily="18" charset="0"/>
              </a:rPr>
              <a:t>LLC</a:t>
            </a:r>
            <a:r>
              <a:rPr lang="mn-MN" sz="1400" b="1" dirty="0">
                <a:cs typeface="Times New Roman" panose="02020603050405020304" pitchFamily="18" charset="0"/>
              </a:rPr>
              <a:t> </a:t>
            </a:r>
            <a:endParaRPr lang="en-US" sz="1400" b="1" dirty="0"/>
          </a:p>
        </p:txBody>
      </p:sp>
    </p:spTree>
    <p:extLst>
      <p:ext uri="{BB962C8B-B14F-4D97-AF65-F5344CB8AC3E}">
        <p14:creationId xmlns:p14="http://schemas.microsoft.com/office/powerpoint/2010/main" val="328859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3">
            <a:extLst>
              <a:ext uri="{FF2B5EF4-FFF2-40B4-BE49-F238E27FC236}">
                <a16:creationId xmlns:a16="http://schemas.microsoft.com/office/drawing/2014/main" id="{F81AB09C-7135-D520-1B5D-2AFA253C24D9}"/>
              </a:ext>
            </a:extLst>
          </p:cNvPr>
          <p:cNvSpPr/>
          <p:nvPr/>
        </p:nvSpPr>
        <p:spPr>
          <a:xfrm>
            <a:off x="7852242" y="875965"/>
            <a:ext cx="3651431" cy="402892"/>
          </a:xfrm>
          <a:prstGeom prst="rightArrow">
            <a:avLst/>
          </a:prstGeom>
          <a:gradFill flip="none" rotWithShape="1">
            <a:gsLst>
              <a:gs pos="4000">
                <a:srgbClr val="FF6600"/>
              </a:gs>
              <a:gs pos="60000">
                <a:schemeClr val="bg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cs typeface="Arial"/>
            </a:endParaRPr>
          </a:p>
        </p:txBody>
      </p:sp>
      <p:graphicFrame>
        <p:nvGraphicFramePr>
          <p:cNvPr id="20" name="Table 19">
            <a:extLst>
              <a:ext uri="{FF2B5EF4-FFF2-40B4-BE49-F238E27FC236}">
                <a16:creationId xmlns:a16="http://schemas.microsoft.com/office/drawing/2014/main" id="{17D8C7C2-096C-4A4D-76E4-4CB7D5ABE154}"/>
              </a:ext>
            </a:extLst>
          </p:cNvPr>
          <p:cNvGraphicFramePr>
            <a:graphicFrameLocks noGrp="1"/>
          </p:cNvGraphicFramePr>
          <p:nvPr>
            <p:extLst>
              <p:ext uri="{D42A27DB-BD31-4B8C-83A1-F6EECF244321}">
                <p14:modId xmlns:p14="http://schemas.microsoft.com/office/powerpoint/2010/main" val="2679519040"/>
              </p:ext>
            </p:extLst>
          </p:nvPr>
        </p:nvGraphicFramePr>
        <p:xfrm>
          <a:off x="7894012" y="1431704"/>
          <a:ext cx="3567889" cy="2769846"/>
        </p:xfrm>
        <a:graphic>
          <a:graphicData uri="http://schemas.openxmlformats.org/drawingml/2006/table">
            <a:tbl>
              <a:tblPr firstRow="1" bandRow="1">
                <a:tableStyleId>{3B4B98B0-60AC-42C2-AFA5-B58CD77FA1E5}</a:tableStyleId>
              </a:tblPr>
              <a:tblGrid>
                <a:gridCol w="2846612">
                  <a:extLst>
                    <a:ext uri="{9D8B030D-6E8A-4147-A177-3AD203B41FA5}">
                      <a16:colId xmlns:a16="http://schemas.microsoft.com/office/drawing/2014/main" val="20000"/>
                    </a:ext>
                  </a:extLst>
                </a:gridCol>
                <a:gridCol w="721277">
                  <a:extLst>
                    <a:ext uri="{9D8B030D-6E8A-4147-A177-3AD203B41FA5}">
                      <a16:colId xmlns:a16="http://schemas.microsoft.com/office/drawing/2014/main" val="20001"/>
                    </a:ext>
                  </a:extLst>
                </a:gridCol>
              </a:tblGrid>
              <a:tr h="382679">
                <a:tc gridSpan="2">
                  <a:txBody>
                    <a:bodyPr/>
                    <a:lstStyle/>
                    <a:p>
                      <a:pPr algn="ctr"/>
                      <a:r>
                        <a:rPr lang="en-US" sz="1400" b="1" dirty="0">
                          <a:solidFill>
                            <a:schemeClr val="tx1"/>
                          </a:solidFill>
                          <a:latin typeface="+mn-lt"/>
                          <a:cs typeface="Arial" panose="020B0604020202020204" pitchFamily="34" charset="0"/>
                        </a:rPr>
                        <a:t>RELATED DOCUMENTS</a:t>
                      </a:r>
                    </a:p>
                  </a:txBody>
                  <a:tcPr anchor="ctr">
                    <a:solidFill>
                      <a:schemeClr val="bg1"/>
                    </a:solidFill>
                  </a:tcPr>
                </a:tc>
                <a:tc hMerge="1">
                  <a:txBody>
                    <a:bodyPr/>
                    <a:lstStyle/>
                    <a:p>
                      <a:endParaRPr lang="en-US" sz="1200" b="0" dirty="0">
                        <a:latin typeface="Arial"/>
                        <a:cs typeface="Arial"/>
                      </a:endParaRPr>
                    </a:p>
                  </a:txBody>
                  <a:tcPr/>
                </a:tc>
                <a:extLst>
                  <a:ext uri="{0D108BD9-81ED-4DB2-BD59-A6C34878D82A}">
                    <a16:rowId xmlns:a16="http://schemas.microsoft.com/office/drawing/2014/main" val="10000"/>
                  </a:ext>
                </a:extLst>
              </a:tr>
              <a:tr h="344411">
                <a:tc>
                  <a:txBody>
                    <a:bodyPr/>
                    <a:lstStyle/>
                    <a:p>
                      <a:r>
                        <a:rPr lang="en-US" sz="1200" dirty="0">
                          <a:solidFill>
                            <a:schemeClr val="tx1"/>
                          </a:solidFill>
                          <a:latin typeface="+mn-lt"/>
                          <a:cs typeface="Arial" panose="020B0604020202020204" pitchFamily="34" charset="0"/>
                        </a:rPr>
                        <a:t>Feasibility Study</a:t>
                      </a:r>
                      <a:endParaRPr lang="en-US" sz="1200" b="1" dirty="0">
                        <a:solidFill>
                          <a:schemeClr val="tx1"/>
                        </a:solidFill>
                        <a:latin typeface="+mn-lt"/>
                        <a:cs typeface="Arial" panose="020B0604020202020204" pitchFamily="34" charset="0"/>
                      </a:endParaRPr>
                    </a:p>
                  </a:txBody>
                  <a:tcPr anchor="ctr">
                    <a:solidFill>
                      <a:schemeClr val="accent1">
                        <a:lumMod val="20000"/>
                        <a:lumOff val="80000"/>
                      </a:schemeClr>
                    </a:solidFill>
                  </a:tcP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1"/>
                  </a:ext>
                </a:extLst>
              </a:tr>
              <a:tr h="344411">
                <a:tc>
                  <a:txBody>
                    <a:bodyPr/>
                    <a:lstStyle/>
                    <a:p>
                      <a:r>
                        <a:rPr lang="en-US" sz="1200" b="0" dirty="0">
                          <a:solidFill>
                            <a:schemeClr val="tx1"/>
                          </a:solidFill>
                          <a:latin typeface="+mn-lt"/>
                          <a:cs typeface="Arial" panose="020B0604020202020204" pitchFamily="34" charset="0"/>
                        </a:rPr>
                        <a:t>Plan</a:t>
                      </a:r>
                      <a:endParaRPr lang="en-US" sz="1200" b="1" dirty="0">
                        <a:solidFill>
                          <a:schemeClr val="tx1"/>
                        </a:solidFill>
                        <a:latin typeface="+mn-lt"/>
                        <a:cs typeface="Arial" panose="020B0604020202020204" pitchFamily="34" charset="0"/>
                      </a:endParaRPr>
                    </a:p>
                  </a:txBody>
                  <a:tcPr anchor="ctr">
                    <a:solidFill>
                      <a:schemeClr val="bg1"/>
                    </a:solidFill>
                  </a:tcP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2"/>
                  </a:ext>
                </a:extLst>
              </a:tr>
              <a:tr h="344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cs typeface="Arial" panose="020B0604020202020204" pitchFamily="34" charset="0"/>
                        </a:rPr>
                        <a:t>Environmental Assessment</a:t>
                      </a:r>
                      <a:endParaRPr lang="en-US" sz="1200" b="1" kern="1200" dirty="0">
                        <a:solidFill>
                          <a:schemeClr val="tx1"/>
                        </a:solidFill>
                        <a:latin typeface="+mn-lt"/>
                        <a:ea typeface="+mn-ea"/>
                        <a:cs typeface="Arial" panose="020B0604020202020204" pitchFamily="34" charset="0"/>
                      </a:endParaRPr>
                    </a:p>
                  </a:txBody>
                  <a:tcPr anchor="ctr">
                    <a:solidFill>
                      <a:schemeClr val="accent1">
                        <a:lumMod val="20000"/>
                        <a:lumOff val="80000"/>
                      </a:schemeClr>
                    </a:solidFill>
                  </a:tcP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3"/>
                  </a:ext>
                </a:extLst>
              </a:tr>
              <a:tr h="344411">
                <a:tc>
                  <a:txBody>
                    <a:bodyPr/>
                    <a:lstStyle/>
                    <a:p>
                      <a:r>
                        <a:rPr lang="en-US" sz="1200" dirty="0">
                          <a:solidFill>
                            <a:schemeClr val="tx1"/>
                          </a:solidFill>
                          <a:latin typeface="+mn-lt"/>
                          <a:cs typeface="Arial" panose="020B0604020202020204" pitchFamily="34" charset="0"/>
                        </a:rPr>
                        <a:t>Land Permit</a:t>
                      </a:r>
                      <a:r>
                        <a:rPr lang="mn-MN" sz="1200" kern="1200" dirty="0">
                          <a:solidFill>
                            <a:schemeClr val="tx1"/>
                          </a:solidFill>
                          <a:latin typeface="+mn-lt"/>
                          <a:cs typeface="Arial" panose="020B0604020202020204" pitchFamily="34" charset="0"/>
                        </a:rPr>
                        <a:t>- </a:t>
                      </a:r>
                      <a:r>
                        <a:rPr lang="mn-MN" sz="1200" b="1" kern="1200" dirty="0">
                          <a:solidFill>
                            <a:schemeClr val="tx1"/>
                          </a:solidFill>
                          <a:latin typeface="+mn-lt"/>
                          <a:cs typeface="Arial" panose="020B0604020202020204" pitchFamily="34" charset="0"/>
                        </a:rPr>
                        <a:t>100%</a:t>
                      </a:r>
                      <a:endParaRPr lang="en-US" sz="1200" b="1" kern="1200" dirty="0">
                        <a:solidFill>
                          <a:schemeClr val="tx1"/>
                        </a:solidFill>
                        <a:latin typeface="+mn-lt"/>
                        <a:ea typeface="+mn-ea"/>
                        <a:cs typeface="Arial" panose="020B0604020202020204" pitchFamily="34" charset="0"/>
                      </a:endParaRPr>
                    </a:p>
                  </a:txBody>
                  <a:tcPr anchor="ctr">
                    <a:solidFill>
                      <a:schemeClr val="bg1"/>
                    </a:solidFill>
                  </a:tcP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4"/>
                  </a:ext>
                </a:extLst>
              </a:tr>
              <a:tr h="34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n-lt"/>
                          <a:cs typeface="Arial" panose="020B0604020202020204" pitchFamily="34" charset="0"/>
                        </a:rPr>
                        <a:t>Cooperation agreement with the local area </a:t>
                      </a:r>
                      <a:r>
                        <a:rPr lang="mn-MN" sz="1200" b="0" dirty="0">
                          <a:solidFill>
                            <a:schemeClr val="tx1"/>
                          </a:solidFill>
                          <a:latin typeface="+mn-lt"/>
                          <a:cs typeface="Arial" panose="020B0604020202020204" pitchFamily="34" charset="0"/>
                        </a:rPr>
                        <a:t>- 100%</a:t>
                      </a:r>
                      <a:r>
                        <a:rPr lang="mn-MN" sz="1200" b="0" baseline="0" dirty="0">
                          <a:solidFill>
                            <a:schemeClr val="tx1"/>
                          </a:solidFill>
                          <a:latin typeface="+mn-lt"/>
                          <a:cs typeface="Arial" panose="020B0604020202020204" pitchFamily="34" charset="0"/>
                        </a:rPr>
                        <a:t> </a:t>
                      </a:r>
                      <a:endParaRPr lang="en-US" sz="1200" b="0" dirty="0">
                        <a:solidFill>
                          <a:schemeClr val="tx1"/>
                        </a:solidFill>
                        <a:latin typeface="+mn-lt"/>
                        <a:cs typeface="Arial" panose="020B0604020202020204" pitchFamily="34" charset="0"/>
                      </a:endParaRPr>
                    </a:p>
                  </a:txBody>
                  <a:tcPr anchor="ctr">
                    <a:solidFill>
                      <a:schemeClr val="accent1">
                        <a:lumMod val="20000"/>
                        <a:lumOff val="80000"/>
                      </a:schemeClr>
                    </a:solidFill>
                  </a:tcP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6"/>
                  </a:ext>
                </a:extLst>
              </a:tr>
              <a:tr h="552323">
                <a:tc>
                  <a:txBody>
                    <a:bodyPr/>
                    <a:lstStyle/>
                    <a:p>
                      <a:r>
                        <a:rPr lang="en-US" sz="1200" dirty="0">
                          <a:solidFill>
                            <a:schemeClr val="tx1"/>
                          </a:solidFill>
                          <a:latin typeface="+mn-lt"/>
                          <a:cs typeface="Arial" panose="020B0604020202020204" pitchFamily="34" charset="0"/>
                        </a:rPr>
                        <a:t>Has the funding been fully resolved</a:t>
                      </a:r>
                      <a:endParaRPr lang="en-US" sz="1200" b="1" dirty="0">
                        <a:solidFill>
                          <a:schemeClr val="tx1"/>
                        </a:solidFill>
                        <a:latin typeface="+mn-lt"/>
                        <a:cs typeface="Arial" panose="020B0604020202020204" pitchFamily="34" charset="0"/>
                      </a:endParaRPr>
                    </a:p>
                  </a:txBody>
                  <a:tcPr anchor="ctr">
                    <a:solidFill>
                      <a:schemeClr val="bg1"/>
                    </a:solidFill>
                  </a:tcPr>
                </a:tc>
                <a:tc>
                  <a:txBody>
                    <a:bodyPr/>
                    <a:lstStyle/>
                    <a:p>
                      <a:endParaRPr lang="en-US" sz="1200" dirty="0">
                        <a:latin typeface="+mj-lt"/>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pic>
        <p:nvPicPr>
          <p:cNvPr id="23" name="Picture 22">
            <a:extLst>
              <a:ext uri="{FF2B5EF4-FFF2-40B4-BE49-F238E27FC236}">
                <a16:creationId xmlns:a16="http://schemas.microsoft.com/office/drawing/2014/main" id="{84FBA421-38E3-32C7-FD00-AF917433E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720" y="2949035"/>
            <a:ext cx="274267" cy="228991"/>
          </a:xfrm>
          <a:prstGeom prst="rect">
            <a:avLst/>
          </a:prstGeom>
        </p:spPr>
      </p:pic>
      <p:pic>
        <p:nvPicPr>
          <p:cNvPr id="24" name="Picture 23">
            <a:extLst>
              <a:ext uri="{FF2B5EF4-FFF2-40B4-BE49-F238E27FC236}">
                <a16:creationId xmlns:a16="http://schemas.microsoft.com/office/drawing/2014/main" id="{AF39EAC8-5786-AF98-9D85-9FFF935E7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26" y="3262101"/>
            <a:ext cx="274267" cy="228991"/>
          </a:xfrm>
          <a:prstGeom prst="rect">
            <a:avLst/>
          </a:prstGeom>
        </p:spPr>
      </p:pic>
      <p:pic>
        <p:nvPicPr>
          <p:cNvPr id="26" name="Picture 25">
            <a:extLst>
              <a:ext uri="{FF2B5EF4-FFF2-40B4-BE49-F238E27FC236}">
                <a16:creationId xmlns:a16="http://schemas.microsoft.com/office/drawing/2014/main" id="{0F3585E4-9000-6E7C-7B40-4C13C3D4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26" y="3807417"/>
            <a:ext cx="232806" cy="228990"/>
          </a:xfrm>
          <a:prstGeom prst="rect">
            <a:avLst/>
          </a:prstGeom>
        </p:spPr>
      </p:pic>
      <p:pic>
        <p:nvPicPr>
          <p:cNvPr id="27" name="Picture 26">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2602291"/>
            <a:ext cx="232806" cy="228990"/>
          </a:xfrm>
          <a:prstGeom prst="rect">
            <a:avLst/>
          </a:prstGeom>
        </p:spPr>
      </p:pic>
      <p:pic>
        <p:nvPicPr>
          <p:cNvPr id="16" name="Picture 15">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1872187"/>
            <a:ext cx="232806" cy="228990"/>
          </a:xfrm>
          <a:prstGeom prst="rect">
            <a:avLst/>
          </a:prstGeom>
        </p:spPr>
      </p:pic>
      <p:pic>
        <p:nvPicPr>
          <p:cNvPr id="19" name="Picture 18">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2218931"/>
            <a:ext cx="232806" cy="228990"/>
          </a:xfrm>
          <a:prstGeom prst="rect">
            <a:avLst/>
          </a:prstGeom>
        </p:spPr>
      </p:pic>
      <p:sp>
        <p:nvSpPr>
          <p:cNvPr id="3" name="Rectangle 2"/>
          <p:cNvSpPr/>
          <p:nvPr/>
        </p:nvSpPr>
        <p:spPr>
          <a:xfrm>
            <a:off x="535711" y="6223922"/>
            <a:ext cx="11038222" cy="523220"/>
          </a:xfrm>
          <a:prstGeom prst="rect">
            <a:avLst/>
          </a:prstGeom>
          <a:solidFill>
            <a:schemeClr val="bg1"/>
          </a:solidFill>
        </p:spPr>
        <p:txBody>
          <a:bodyPr wrap="square">
            <a:spAutoFit/>
          </a:bodyPr>
          <a:lstStyle/>
          <a:p>
            <a:pPr algn="just">
              <a:lnSpc>
                <a:spcPct val="100000"/>
              </a:lnSpc>
              <a:spcBef>
                <a:spcPts val="0"/>
              </a:spcBef>
              <a:defRPr/>
            </a:pPr>
            <a:r>
              <a:rPr lang="en-US" sz="1400" b="1" dirty="0"/>
              <a:t>Geophysical work has been carried out. Also, comprehensive research work has been carried out at the expense of the state budget, mineral deposits have been identified, further detailed study of gas resources and deposits is necessary.</a:t>
            </a:r>
            <a:endParaRPr lang="mn-MN" sz="1400" b="1" dirty="0"/>
          </a:p>
        </p:txBody>
      </p:sp>
      <p:sp>
        <p:nvSpPr>
          <p:cNvPr id="18" name="TextBox 17">
            <a:extLst>
              <a:ext uri="{FF2B5EF4-FFF2-40B4-BE49-F238E27FC236}">
                <a16:creationId xmlns:a16="http://schemas.microsoft.com/office/drawing/2014/main" id="{ADA9D8BB-D5D1-0628-7EEC-F5652B484924}"/>
              </a:ext>
            </a:extLst>
          </p:cNvPr>
          <p:cNvSpPr txBox="1"/>
          <p:nvPr/>
        </p:nvSpPr>
        <p:spPr>
          <a:xfrm>
            <a:off x="960077" y="213669"/>
            <a:ext cx="8142360" cy="430887"/>
          </a:xfrm>
          <a:prstGeom prst="rect">
            <a:avLst/>
          </a:prstGeom>
          <a:noFill/>
        </p:spPr>
        <p:txBody>
          <a:bodyPr wrap="square" lIns="91440" tIns="45720" rIns="91440" bIns="45720" rtlCol="0" anchor="t">
            <a:spAutoFit/>
          </a:bodyPr>
          <a:lstStyle/>
          <a:p>
            <a:pPr>
              <a:tabLst>
                <a:tab pos="5943600" algn="l"/>
                <a:tab pos="6684963" algn="l"/>
                <a:tab pos="7142163" algn="l"/>
              </a:tabLst>
              <a:defRPr/>
            </a:pPr>
            <a:r>
              <a:rPr lang="en-US" sz="2200" b="1" cap="all" dirty="0">
                <a:solidFill>
                  <a:srgbClr val="193477"/>
                </a:solidFill>
                <a:ea typeface="Cambria" panose="02040503050406030204" pitchFamily="18" charset="0"/>
                <a:cs typeface="Calibri" panose="020F0502020204030204" pitchFamily="34" charset="0"/>
              </a:rPr>
              <a:t>About “</a:t>
            </a:r>
            <a:r>
              <a:rPr lang="en-US" sz="2200" b="1" cap="all" dirty="0" err="1">
                <a:solidFill>
                  <a:srgbClr val="193477"/>
                </a:solidFill>
                <a:ea typeface="Cambria" panose="02040503050406030204" pitchFamily="18" charset="0"/>
                <a:cs typeface="Calibri" panose="020F0502020204030204" pitchFamily="34" charset="0"/>
              </a:rPr>
              <a:t>Mukhar</a:t>
            </a:r>
            <a:r>
              <a:rPr lang="en-US" sz="2200" b="1" cap="all" dirty="0">
                <a:solidFill>
                  <a:srgbClr val="193477"/>
                </a:solidFill>
                <a:ea typeface="Cambria" panose="02040503050406030204" pitchFamily="18" charset="0"/>
                <a:cs typeface="Calibri" panose="020F0502020204030204" pitchFamily="34" charset="0"/>
              </a:rPr>
              <a:t> </a:t>
            </a:r>
            <a:r>
              <a:rPr lang="en-US" sz="2200" b="1" cap="all" dirty="0" err="1">
                <a:solidFill>
                  <a:srgbClr val="193477"/>
                </a:solidFill>
                <a:ea typeface="Cambria" panose="02040503050406030204" pitchFamily="18" charset="0"/>
                <a:cs typeface="Calibri" panose="020F0502020204030204" pitchFamily="34" charset="0"/>
              </a:rPr>
              <a:t>khar</a:t>
            </a:r>
            <a:r>
              <a:rPr lang="en-US" sz="2200" b="1" cap="all" dirty="0">
                <a:solidFill>
                  <a:srgbClr val="193477"/>
                </a:solidFill>
                <a:ea typeface="Cambria" panose="02040503050406030204" pitchFamily="18" charset="0"/>
                <a:cs typeface="Calibri" panose="020F0502020204030204" pitchFamily="34" charset="0"/>
              </a:rPr>
              <a:t> </a:t>
            </a:r>
            <a:r>
              <a:rPr lang="en-US" sz="2200" b="1" cap="all" dirty="0" err="1">
                <a:solidFill>
                  <a:srgbClr val="193477"/>
                </a:solidFill>
                <a:ea typeface="Cambria" panose="02040503050406030204" pitchFamily="18" charset="0"/>
                <a:cs typeface="Calibri" panose="020F0502020204030204" pitchFamily="34" charset="0"/>
              </a:rPr>
              <a:t>tolgoi</a:t>
            </a:r>
            <a:r>
              <a:rPr lang="en-US" sz="2200" b="1" cap="all" dirty="0">
                <a:solidFill>
                  <a:srgbClr val="193477"/>
                </a:solidFill>
                <a:ea typeface="Cambria" panose="02040503050406030204" pitchFamily="18" charset="0"/>
                <a:cs typeface="Calibri" panose="020F0502020204030204" pitchFamily="34" charset="0"/>
              </a:rPr>
              <a:t>” licensed exploration area</a:t>
            </a:r>
            <a:endParaRPr kumimoji="0" lang="mn-MN" sz="2200" b="1" i="0" u="none" strike="noStrike" kern="1200" cap="none" spc="0" normalizeH="0" baseline="0" noProof="0" dirty="0">
              <a:ln>
                <a:noFill/>
              </a:ln>
              <a:solidFill>
                <a:srgbClr val="002060"/>
              </a:solidFill>
              <a:uLnTx/>
              <a:uFillTx/>
              <a:cs typeface="Arial" panose="020B0604020202020204" pitchFamily="34" charset="0"/>
            </a:endParaRPr>
          </a:p>
        </p:txBody>
      </p:sp>
      <p:sp>
        <p:nvSpPr>
          <p:cNvPr id="28" name="TextBox 27">
            <a:extLst>
              <a:ext uri="{FF2B5EF4-FFF2-40B4-BE49-F238E27FC236}">
                <a16:creationId xmlns:a16="http://schemas.microsoft.com/office/drawing/2014/main" id="{AE04C4EF-F8D9-4F81-80C6-4A92E8491EEF}"/>
              </a:ext>
            </a:extLst>
          </p:cNvPr>
          <p:cNvSpPr txBox="1"/>
          <p:nvPr/>
        </p:nvSpPr>
        <p:spPr>
          <a:xfrm>
            <a:off x="442289" y="3549284"/>
            <a:ext cx="7112562" cy="2677656"/>
          </a:xfrm>
          <a:prstGeom prst="rect">
            <a:avLst/>
          </a:prstGeom>
          <a:noFill/>
        </p:spPr>
        <p:txBody>
          <a:bodyPr wrap="square">
            <a:spAutoFit/>
          </a:bodyPr>
          <a:lstStyle/>
          <a:p>
            <a:pPr indent="457200" algn="ctr">
              <a:tabLst>
                <a:tab pos="1499870" algn="l"/>
                <a:tab pos="2969895" algn="ctr"/>
              </a:tabLst>
            </a:pPr>
            <a:r>
              <a:rPr lang="en-US" sz="1400" b="1" dirty="0"/>
              <a:t>PROJECT INTRODUCTION:</a:t>
            </a:r>
            <a:endParaRPr lang="en-US" sz="1400" dirty="0">
              <a:solidFill>
                <a:srgbClr val="000000"/>
              </a:solidFill>
              <a:latin typeface="Calibri" panose="020F0502020204030204" pitchFamily="34" charset="0"/>
            </a:endParaRPr>
          </a:p>
          <a:p>
            <a:pPr marL="0" marR="0" indent="457200" algn="just">
              <a:spcBef>
                <a:spcPts val="0"/>
              </a:spcBef>
              <a:spcAft>
                <a:spcPts val="0"/>
              </a:spcAft>
              <a:tabLst>
                <a:tab pos="1499870" algn="l"/>
                <a:tab pos="2969895" algn="ctr"/>
              </a:tabLst>
            </a:pPr>
            <a:r>
              <a:rPr lang="en-US" sz="1400" dirty="0">
                <a:solidFill>
                  <a:srgbClr val="000000"/>
                </a:solidFill>
                <a:latin typeface="Calibri" panose="020F0502020204030204" pitchFamily="34" charset="0"/>
              </a:rPr>
              <a:t>It is located in the area of ​​</a:t>
            </a:r>
            <a:r>
              <a:rPr lang="en-US" sz="1400" dirty="0" err="1">
                <a:solidFill>
                  <a:srgbClr val="000000"/>
                </a:solidFill>
                <a:latin typeface="Calibri" panose="020F0502020204030204" pitchFamily="34" charset="0"/>
              </a:rPr>
              <a:t>Shinjinst</a:t>
            </a:r>
            <a:r>
              <a:rPr lang="en-US" sz="1400" dirty="0">
                <a:solidFill>
                  <a:srgbClr val="000000"/>
                </a:solidFill>
                <a:latin typeface="Calibri" panose="020F0502020204030204" pitchFamily="34" charset="0"/>
              </a:rPr>
              <a:t> Sum, </a:t>
            </a:r>
            <a:r>
              <a:rPr lang="en-US" sz="1400" dirty="0" err="1">
                <a:solidFill>
                  <a:srgbClr val="000000"/>
                </a:solidFill>
                <a:latin typeface="Calibri" panose="020F0502020204030204" pitchFamily="34" charset="0"/>
              </a:rPr>
              <a:t>Bayankhongor</a:t>
            </a:r>
            <a:r>
              <a:rPr lang="en-US" sz="1400" dirty="0">
                <a:solidFill>
                  <a:srgbClr val="000000"/>
                </a:solidFill>
                <a:latin typeface="Calibri" panose="020F0502020204030204" pitchFamily="34" charset="0"/>
              </a:rPr>
              <a:t> Province, 13.4 km northwest of Dosh Mountain (1159.7m), on the northern edge of the L-47-6-G plane. According to the results of boreholes MHTH001, MHTH002, MHTH003 drilled in </a:t>
            </a:r>
            <a:r>
              <a:rPr lang="en-US" sz="1400" dirty="0" err="1">
                <a:solidFill>
                  <a:srgbClr val="000000"/>
                </a:solidFill>
                <a:latin typeface="Calibri" panose="020F0502020204030204" pitchFamily="34" charset="0"/>
              </a:rPr>
              <a:t>Muhar</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Khar</a:t>
            </a:r>
            <a:r>
              <a:rPr lang="en-US" sz="1400" dirty="0">
                <a:solidFill>
                  <a:srgbClr val="000000"/>
                </a:solidFill>
                <a:latin typeface="Calibri" panose="020F0502020204030204" pitchFamily="34" charset="0"/>
              </a:rPr>
              <a:t> </a:t>
            </a:r>
            <a:r>
              <a:rPr lang="en-US" sz="1400" dirty="0" err="1">
                <a:solidFill>
                  <a:srgbClr val="000000"/>
                </a:solidFill>
                <a:latin typeface="Calibri" panose="020F0502020204030204" pitchFamily="34" charset="0"/>
              </a:rPr>
              <a:t>Tolgoi</a:t>
            </a:r>
            <a:r>
              <a:rPr lang="en-US" sz="1400" dirty="0">
                <a:solidFill>
                  <a:srgbClr val="000000"/>
                </a:solidFill>
                <a:latin typeface="Calibri" panose="020F0502020204030204" pitchFamily="34" charset="0"/>
              </a:rPr>
              <a:t> field (Au-</a:t>
            </a:r>
            <a:r>
              <a:rPr lang="en-US" sz="1400" dirty="0" err="1">
                <a:solidFill>
                  <a:srgbClr val="000000"/>
                </a:solidFill>
                <a:latin typeface="Calibri" panose="020F0502020204030204" pitchFamily="34" charset="0"/>
              </a:rPr>
              <a:t>Pb</a:t>
            </a:r>
            <a:r>
              <a:rPr lang="en-US" sz="1400" dirty="0">
                <a:solidFill>
                  <a:srgbClr val="000000"/>
                </a:solidFill>
                <a:latin typeface="Calibri" panose="020F0502020204030204" pitchFamily="34" charset="0"/>
              </a:rPr>
              <a:t>-Sb) as part of the "AMS-2017" project, all As and Sb samples have anomalous contents, and very rarely Cu, </a:t>
            </a:r>
            <a:r>
              <a:rPr lang="en-US" sz="1400" dirty="0" err="1">
                <a:solidFill>
                  <a:srgbClr val="000000"/>
                </a:solidFill>
                <a:latin typeface="Calibri" panose="020F0502020204030204" pitchFamily="34" charset="0"/>
              </a:rPr>
              <a:t>Pb</a:t>
            </a:r>
            <a:r>
              <a:rPr lang="en-US" sz="1400" dirty="0">
                <a:solidFill>
                  <a:srgbClr val="000000"/>
                </a:solidFill>
                <a:latin typeface="Calibri" panose="020F0502020204030204" pitchFamily="34" charset="0"/>
              </a:rPr>
              <a:t>, Li, and Au anomalous contents here and there. </a:t>
            </a:r>
          </a:p>
          <a:p>
            <a:pPr marL="0" marR="0" indent="457200" algn="just">
              <a:spcBef>
                <a:spcPts val="0"/>
              </a:spcBef>
              <a:spcAft>
                <a:spcPts val="0"/>
              </a:spcAft>
              <a:tabLst>
                <a:tab pos="1499870" algn="l"/>
                <a:tab pos="2969895" algn="ctr"/>
              </a:tabLst>
            </a:pPr>
            <a:r>
              <a:rPr lang="en-US" sz="1400" dirty="0">
                <a:solidFill>
                  <a:srgbClr val="000000"/>
                </a:solidFill>
                <a:latin typeface="Calibri" panose="020F0502020204030204" pitchFamily="34" charset="0"/>
              </a:rPr>
              <a:t>It will be When the results of the analysis of these wells were compared with As, Sb, and Bi elements on the model of geochemical factors of porphyry deposits (Halley, </a:t>
            </a:r>
            <a:r>
              <a:rPr lang="en-US" sz="1400" dirty="0" err="1">
                <a:solidFill>
                  <a:srgbClr val="000000"/>
                </a:solidFill>
                <a:latin typeface="Calibri" panose="020F0502020204030204" pitchFamily="34" charset="0"/>
              </a:rPr>
              <a:t>Dilles</a:t>
            </a:r>
            <a:r>
              <a:rPr lang="en-US" sz="1400" dirty="0">
                <a:solidFill>
                  <a:srgbClr val="000000"/>
                </a:solidFill>
                <a:latin typeface="Calibri" panose="020F0502020204030204" pitchFamily="34" charset="0"/>
              </a:rPr>
              <a:t>, and </a:t>
            </a:r>
            <a:r>
              <a:rPr lang="en-US" sz="1400" dirty="0" err="1">
                <a:solidFill>
                  <a:srgbClr val="000000"/>
                </a:solidFill>
                <a:latin typeface="Calibri" panose="020F0502020204030204" pitchFamily="34" charset="0"/>
              </a:rPr>
              <a:t>Tosdal</a:t>
            </a:r>
            <a:r>
              <a:rPr lang="en-US" sz="1400" dirty="0">
                <a:solidFill>
                  <a:srgbClr val="000000"/>
                </a:solidFill>
                <a:latin typeface="Calibri" panose="020F0502020204030204" pitchFamily="34" charset="0"/>
              </a:rPr>
              <a:t> (2015)) by considering the correlation relationship using the </a:t>
            </a:r>
            <a:r>
              <a:rPr lang="en-US" sz="1400" dirty="0" err="1">
                <a:solidFill>
                  <a:srgbClr val="000000"/>
                </a:solidFill>
                <a:latin typeface="Calibri" panose="020F0502020204030204" pitchFamily="34" charset="0"/>
              </a:rPr>
              <a:t>Statview</a:t>
            </a:r>
            <a:r>
              <a:rPr lang="en-US" sz="1400" dirty="0">
                <a:solidFill>
                  <a:srgbClr val="000000"/>
                </a:solidFill>
                <a:latin typeface="Calibri" panose="020F0502020204030204" pitchFamily="34" charset="0"/>
              </a:rPr>
              <a:t> program, it appears that it is likely to be the top part of the porphyry deposit or the whole system. Therefore, since the manifestation is the top part of the porphyry deposit, it is believed that porphyry deposit is likely to be found by carrying out deep geophysical and drilling research work up to 800-1500m.</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cxnSp>
        <p:nvCxnSpPr>
          <p:cNvPr id="30" name="Straight Connector 29">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9650039" y="295086"/>
            <a:ext cx="2479268" cy="307777"/>
          </a:xfrm>
          <a:prstGeom prst="rect">
            <a:avLst/>
          </a:prstGeom>
        </p:spPr>
        <p:txBody>
          <a:bodyPr wrap="none">
            <a:spAutoFit/>
          </a:bodyPr>
          <a:lstStyle/>
          <a:p>
            <a:r>
              <a:rPr lang="mn-MN" sz="1400" b="1" dirty="0">
                <a:cs typeface="Times New Roman" panose="02020603050405020304" pitchFamily="18" charset="0"/>
              </a:rPr>
              <a:t>“</a:t>
            </a:r>
            <a:r>
              <a:rPr lang="en-US" sz="1400" b="1" dirty="0">
                <a:cs typeface="Times New Roman" panose="02020603050405020304" pitchFamily="18" charset="0"/>
              </a:rPr>
              <a:t>ERDENES ALT RESOURCE</a:t>
            </a:r>
            <a:r>
              <a:rPr lang="mn-MN" sz="1400" b="1" dirty="0">
                <a:cs typeface="Times New Roman" panose="02020603050405020304" pitchFamily="18" charset="0"/>
              </a:rPr>
              <a:t>” </a:t>
            </a:r>
            <a:r>
              <a:rPr lang="en-US" sz="1400" b="1" dirty="0">
                <a:cs typeface="Times New Roman" panose="02020603050405020304" pitchFamily="18" charset="0"/>
              </a:rPr>
              <a:t>LLC</a:t>
            </a:r>
            <a:r>
              <a:rPr lang="mn-MN" sz="1400" b="1" dirty="0">
                <a:cs typeface="Times New Roman" panose="02020603050405020304" pitchFamily="18" charset="0"/>
              </a:rPr>
              <a:t> </a:t>
            </a:r>
            <a:endParaRPr lang="en-US" sz="1400" b="1" dirty="0"/>
          </a:p>
        </p:txBody>
      </p:sp>
      <p:graphicFrame>
        <p:nvGraphicFramePr>
          <p:cNvPr id="29" name="Table 28">
            <a:extLst>
              <a:ext uri="{FF2B5EF4-FFF2-40B4-BE49-F238E27FC236}">
                <a16:creationId xmlns:a16="http://schemas.microsoft.com/office/drawing/2014/main" id="{EEBD6479-2C82-106A-4F52-FEECF7DFC680}"/>
              </a:ext>
            </a:extLst>
          </p:cNvPr>
          <p:cNvGraphicFramePr>
            <a:graphicFrameLocks noGrp="1"/>
          </p:cNvGraphicFramePr>
          <p:nvPr>
            <p:extLst>
              <p:ext uri="{D42A27DB-BD31-4B8C-83A1-F6EECF244321}">
                <p14:modId xmlns:p14="http://schemas.microsoft.com/office/powerpoint/2010/main" val="244738904"/>
              </p:ext>
            </p:extLst>
          </p:nvPr>
        </p:nvGraphicFramePr>
        <p:xfrm>
          <a:off x="442289" y="848270"/>
          <a:ext cx="6925719" cy="2692222"/>
        </p:xfrm>
        <a:graphic>
          <a:graphicData uri="http://schemas.openxmlformats.org/drawingml/2006/table">
            <a:tbl>
              <a:tblPr firstRow="1" bandRow="1">
                <a:tableStyleId>{21E4AEA4-8DFA-4A89-87EB-49C32662AFE0}</a:tableStyleId>
              </a:tblPr>
              <a:tblGrid>
                <a:gridCol w="677951">
                  <a:extLst>
                    <a:ext uri="{9D8B030D-6E8A-4147-A177-3AD203B41FA5}">
                      <a16:colId xmlns:a16="http://schemas.microsoft.com/office/drawing/2014/main" val="3882897820"/>
                    </a:ext>
                  </a:extLst>
                </a:gridCol>
                <a:gridCol w="1712422">
                  <a:extLst>
                    <a:ext uri="{9D8B030D-6E8A-4147-A177-3AD203B41FA5}">
                      <a16:colId xmlns:a16="http://schemas.microsoft.com/office/drawing/2014/main" val="20001"/>
                    </a:ext>
                  </a:extLst>
                </a:gridCol>
                <a:gridCol w="4535346">
                  <a:extLst>
                    <a:ext uri="{9D8B030D-6E8A-4147-A177-3AD203B41FA5}">
                      <a16:colId xmlns:a16="http://schemas.microsoft.com/office/drawing/2014/main" val="3097195125"/>
                    </a:ext>
                  </a:extLst>
                </a:gridCol>
              </a:tblGrid>
              <a:tr h="345822">
                <a:tc gridSpan="3">
                  <a:txBody>
                    <a:bodyPr/>
                    <a:lstStyle/>
                    <a:p>
                      <a:pPr algn="ctr" rtl="0" fontAlgn="ctr"/>
                      <a:r>
                        <a:rPr lang="en-US" sz="1600" u="none" strike="noStrike" dirty="0">
                          <a:effectLst/>
                        </a:rPr>
                        <a:t>PROJECT OVERVIEW INFORMATION</a:t>
                      </a:r>
                      <a:endParaRPr lang="mn-MN" sz="1600" b="1" i="0" u="none" strike="noStrike" dirty="0">
                        <a:solidFill>
                          <a:srgbClr val="FFFFFF"/>
                        </a:solidFill>
                        <a:effectLst/>
                        <a:latin typeface="Calibri" panose="020F0502020204030204" pitchFamily="34" charset="0"/>
                      </a:endParaRPr>
                    </a:p>
                  </a:txBody>
                  <a:tcPr marL="9525" marR="9525" marT="9525" marB="0" anchor="ctr">
                    <a:solidFill>
                      <a:srgbClr val="E9914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655602"/>
                  </a:ext>
                </a:extLst>
              </a:tr>
              <a:tr h="221656">
                <a:tc gridSpan="2">
                  <a:txBody>
                    <a:bodyPr/>
                    <a:lstStyle/>
                    <a:p>
                      <a:pPr algn="l" rtl="0" fontAlgn="ctr"/>
                      <a:r>
                        <a:rPr lang="en-US" sz="1200" u="none" strike="noStrike" dirty="0">
                          <a:effectLst/>
                        </a:rPr>
                        <a:t>Shareholder</a:t>
                      </a:r>
                      <a:r>
                        <a:rPr lang="mn-MN" sz="1200" u="none" strike="noStrike" dirty="0">
                          <a:effectLst/>
                        </a:rPr>
                        <a:t>:</a:t>
                      </a:r>
                      <a:r>
                        <a:rPr lang="en-US" sz="1200" u="none" strike="noStrike" dirty="0">
                          <a:effectLst/>
                        </a:rPr>
                        <a:t> </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r>
                        <a:rPr lang="mn-MN" sz="1200" b="0" dirty="0">
                          <a:cs typeface="Times New Roman" panose="02020603050405020304" pitchFamily="18" charset="0"/>
                        </a:rPr>
                        <a:t>“</a:t>
                      </a:r>
                      <a:r>
                        <a:rPr lang="en-US" sz="1200" b="0" dirty="0">
                          <a:cs typeface="Times New Roman" panose="02020603050405020304" pitchFamily="18" charset="0"/>
                        </a:rPr>
                        <a:t>ERDENES ALT RESOURCE</a:t>
                      </a:r>
                      <a:r>
                        <a:rPr lang="mn-MN" sz="1200" b="0" dirty="0">
                          <a:cs typeface="Times New Roman" panose="02020603050405020304" pitchFamily="18" charset="0"/>
                        </a:rPr>
                        <a:t>” </a:t>
                      </a:r>
                      <a:r>
                        <a:rPr lang="en-US" sz="1200" b="0" dirty="0">
                          <a:cs typeface="Times New Roman" panose="02020603050405020304" pitchFamily="18" charset="0"/>
                        </a:rPr>
                        <a:t>LLC</a:t>
                      </a:r>
                      <a:r>
                        <a:rPr lang="mn-MN" sz="1200" b="0" dirty="0">
                          <a:cs typeface="Times New Roman" panose="02020603050405020304" pitchFamily="18" charset="0"/>
                        </a:rPr>
                        <a:t> </a:t>
                      </a:r>
                      <a:endParaRPr lang="en-US" sz="1200" b="0" dirty="0"/>
                    </a:p>
                  </a:txBody>
                  <a:tcPr marL="9525" marR="9525" marT="9525" marB="0" anchor="ctr"/>
                </a:tc>
                <a:extLst>
                  <a:ext uri="{0D108BD9-81ED-4DB2-BD59-A6C34878D82A}">
                    <a16:rowId xmlns:a16="http://schemas.microsoft.com/office/drawing/2014/main" val="2156981617"/>
                  </a:ext>
                </a:extLst>
              </a:tr>
              <a:tr h="372015">
                <a:tc gridSpan="2">
                  <a:txBody>
                    <a:bodyPr/>
                    <a:lstStyle/>
                    <a:p>
                      <a:pPr algn="l" rtl="0" fontAlgn="ctr"/>
                      <a:r>
                        <a:rPr lang="en-US" sz="1200" u="none" strike="noStrike" dirty="0">
                          <a:effectLst/>
                        </a:rPr>
                        <a:t>Location</a:t>
                      </a:r>
                      <a:r>
                        <a:rPr lang="mn-MN" sz="1200" u="none" strike="noStrike" dirty="0">
                          <a:effectLst/>
                        </a:rPr>
                        <a:t>: </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914400" rtl="0" eaLnBrk="1" fontAlgn="ctr" latinLnBrk="0" hangingPunct="1"/>
                      <a:r>
                        <a:rPr lang="en-US" sz="1200" dirty="0">
                          <a:solidFill>
                            <a:srgbClr val="000000"/>
                          </a:solidFill>
                          <a:effectLst/>
                          <a:ea typeface="Calibri" panose="020F0502020204030204" pitchFamily="34" charset="0"/>
                          <a:cs typeface="Times New Roman" panose="02020603050405020304" pitchFamily="18" charset="0"/>
                        </a:rPr>
                        <a:t>It is located in the area of ​​</a:t>
                      </a:r>
                      <a:r>
                        <a:rPr lang="en-US" sz="1200" dirty="0" err="1">
                          <a:solidFill>
                            <a:srgbClr val="000000"/>
                          </a:solidFill>
                          <a:effectLst/>
                          <a:ea typeface="Calibri" panose="020F0502020204030204" pitchFamily="34" charset="0"/>
                          <a:cs typeface="Times New Roman" panose="02020603050405020304" pitchFamily="18" charset="0"/>
                        </a:rPr>
                        <a:t>Shinjinst</a:t>
                      </a:r>
                      <a:r>
                        <a:rPr lang="en-US" sz="1200" dirty="0">
                          <a:solidFill>
                            <a:srgbClr val="000000"/>
                          </a:solidFill>
                          <a:effectLst/>
                          <a:ea typeface="Calibri" panose="020F0502020204030204" pitchFamily="34" charset="0"/>
                          <a:cs typeface="Times New Roman" panose="02020603050405020304" pitchFamily="18" charset="0"/>
                        </a:rPr>
                        <a:t> Sum, </a:t>
                      </a:r>
                      <a:r>
                        <a:rPr lang="en-US" sz="1200" dirty="0" err="1">
                          <a:solidFill>
                            <a:srgbClr val="000000"/>
                          </a:solidFill>
                          <a:effectLst/>
                          <a:ea typeface="Calibri" panose="020F0502020204030204" pitchFamily="34" charset="0"/>
                          <a:cs typeface="Times New Roman" panose="02020603050405020304" pitchFamily="18" charset="0"/>
                        </a:rPr>
                        <a:t>Bayankhongor</a:t>
                      </a:r>
                      <a:r>
                        <a:rPr lang="en-US" sz="1200" dirty="0">
                          <a:solidFill>
                            <a:srgbClr val="000000"/>
                          </a:solidFill>
                          <a:effectLst/>
                          <a:ea typeface="Calibri" panose="020F0502020204030204" pitchFamily="34" charset="0"/>
                          <a:cs typeface="Times New Roman" panose="02020603050405020304" pitchFamily="18" charset="0"/>
                        </a:rPr>
                        <a:t> Province, 13.4 km northwest of Dosh Mountain (1159.7m), on the northern edge of the L-47-6-G plane. </a:t>
                      </a:r>
                      <a:endParaRPr lang="mn-MN"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738402822"/>
                  </a:ext>
                </a:extLst>
              </a:tr>
              <a:tr h="198749">
                <a:tc gridSpan="2">
                  <a:txBody>
                    <a:bodyPr/>
                    <a:lstStyle/>
                    <a:p>
                      <a:pPr algn="l" rtl="0" fontAlgn="ctr"/>
                      <a:r>
                        <a:rPr lang="en-US" sz="1200" kern="1200" dirty="0">
                          <a:solidFill>
                            <a:schemeClr val="dk1"/>
                          </a:solidFill>
                          <a:effectLst/>
                          <a:latin typeface="+mn-lt"/>
                          <a:ea typeface="Times New Roman" panose="02020603050405020304" pitchFamily="18" charset="0"/>
                          <a:cs typeface="Times New Roman" panose="02020603050405020304" pitchFamily="18" charset="0"/>
                        </a:rPr>
                        <a:t>Coordinates</a:t>
                      </a:r>
                      <a:r>
                        <a:rPr lang="en-US" sz="1200" dirty="0">
                          <a:effectLst/>
                          <a:ea typeface="Times New Roman" panose="02020603050405020304" pitchFamily="18" charset="0"/>
                          <a:cs typeface="Times New Roman" panose="02020603050405020304" pitchFamily="18" charset="0"/>
                        </a:rPr>
                        <a:t>:</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914400" rtl="0" eaLnBrk="1" fontAlgn="ctr" latinLnBrk="0" hangingPunct="1"/>
                      <a:r>
                        <a:rPr lang="en-US" sz="1200" dirty="0">
                          <a:effectLst/>
                          <a:ea typeface="Times New Roman" panose="02020603050405020304" pitchFamily="18" charset="0"/>
                          <a:cs typeface="Times New Roman" panose="02020603050405020304" pitchFamily="18" charset="0"/>
                        </a:rPr>
                        <a:t>Center point NL </a:t>
                      </a:r>
                      <a:r>
                        <a:rPr lang="en-US" sz="1200" b="0" i="0" u="none" strike="noStrike" kern="1200" dirty="0">
                          <a:solidFill>
                            <a:srgbClr val="000000"/>
                          </a:solidFill>
                          <a:effectLst/>
                          <a:latin typeface="Calibri" panose="020F0502020204030204" pitchFamily="34" charset="0"/>
                          <a:ea typeface="+mn-ea"/>
                          <a:cs typeface="+mn-cs"/>
                        </a:rPr>
                        <a:t>43°</a:t>
                      </a:r>
                      <a:r>
                        <a:rPr lang="mn-MN" sz="1200" b="0" i="0" u="none" strike="noStrike" kern="1200" dirty="0">
                          <a:solidFill>
                            <a:srgbClr val="000000"/>
                          </a:solidFill>
                          <a:effectLst/>
                          <a:latin typeface="Calibri" panose="020F0502020204030204" pitchFamily="34" charset="0"/>
                          <a:ea typeface="+mn-ea"/>
                          <a:cs typeface="+mn-cs"/>
                        </a:rPr>
                        <a:t>49</a:t>
                      </a:r>
                      <a:r>
                        <a:rPr lang="en-US" sz="1200" b="0" i="0" u="none" strike="noStrike" kern="1200" dirty="0">
                          <a:solidFill>
                            <a:srgbClr val="000000"/>
                          </a:solidFill>
                          <a:effectLst/>
                          <a:latin typeface="Calibri" panose="020F0502020204030204" pitchFamily="34" charset="0"/>
                          <a:ea typeface="+mn-ea"/>
                          <a:cs typeface="+mn-cs"/>
                        </a:rPr>
                        <a:t>'</a:t>
                      </a:r>
                      <a:r>
                        <a:rPr lang="mn-MN" sz="1200" b="0" i="0" u="none" strike="noStrike" kern="1200" dirty="0">
                          <a:solidFill>
                            <a:srgbClr val="000000"/>
                          </a:solidFill>
                          <a:effectLst/>
                          <a:latin typeface="Calibri" panose="020F0502020204030204" pitchFamily="34" charset="0"/>
                          <a:ea typeface="+mn-ea"/>
                          <a:cs typeface="+mn-cs"/>
                        </a:rPr>
                        <a:t>40.4</a:t>
                      </a:r>
                      <a:r>
                        <a:rPr lang="en-US" sz="1200" b="0" i="0" u="none" strike="noStrike" kern="1200" dirty="0">
                          <a:solidFill>
                            <a:srgbClr val="000000"/>
                          </a:solidFill>
                          <a:effectLst/>
                          <a:latin typeface="Calibri" panose="020F0502020204030204" pitchFamily="34" charset="0"/>
                          <a:ea typeface="+mn-ea"/>
                          <a:cs typeface="+mn-cs"/>
                        </a:rPr>
                        <a:t>''</a:t>
                      </a:r>
                      <a:r>
                        <a:rPr lang="mn-MN" sz="1200" b="0" i="0" u="none" strike="noStrike" kern="1200" dirty="0">
                          <a:solidFill>
                            <a:srgbClr val="000000"/>
                          </a:solidFill>
                          <a:effectLst/>
                          <a:latin typeface="Calibri" panose="020F0502020204030204" pitchFamily="34" charset="0"/>
                          <a:ea typeface="+mn-ea"/>
                          <a:cs typeface="+mn-cs"/>
                        </a:rPr>
                        <a:t>,</a:t>
                      </a:r>
                      <a:r>
                        <a:rPr lang="en-US" sz="1200" b="0" i="0" u="none" strike="noStrike" kern="1200" baseline="0" dirty="0">
                          <a:solidFill>
                            <a:srgbClr val="000000"/>
                          </a:solidFill>
                          <a:effectLst/>
                          <a:latin typeface="Calibri" panose="020F0502020204030204" pitchFamily="34" charset="0"/>
                          <a:ea typeface="+mn-ea"/>
                          <a:cs typeface="+mn-cs"/>
                        </a:rPr>
                        <a:t> EL </a:t>
                      </a:r>
                      <a:r>
                        <a:rPr lang="en-US" sz="1200" b="0" i="0" u="none" strike="noStrike" kern="1200" dirty="0">
                          <a:solidFill>
                            <a:srgbClr val="000000"/>
                          </a:solidFill>
                          <a:effectLst/>
                          <a:latin typeface="Calibri" panose="020F0502020204030204" pitchFamily="34" charset="0"/>
                          <a:ea typeface="+mn-ea"/>
                          <a:cs typeface="+mn-cs"/>
                        </a:rPr>
                        <a:t>98°55'45.1'' </a:t>
                      </a:r>
                      <a:r>
                        <a:rPr lang="en-US" sz="1200" dirty="0">
                          <a:effectLst/>
                          <a:ea typeface="Times New Roman" panose="02020603050405020304" pitchFamily="18" charset="0"/>
                          <a:cs typeface="Times New Roman" panose="02020603050405020304" pitchFamily="18" charset="0"/>
                        </a:rPr>
                        <a:t>geographical coordinates.</a:t>
                      </a:r>
                      <a:r>
                        <a:rPr lang="mn-MN" sz="1200" dirty="0">
                          <a:effectLst/>
                          <a:ea typeface="Times New Roman" panose="02020603050405020304" pitchFamily="18" charset="0"/>
                          <a:cs typeface="Times New Roman" panose="02020603050405020304" pitchFamily="18" charset="0"/>
                        </a:rPr>
                        <a:t> </a:t>
                      </a:r>
                      <a:endParaRPr lang="mn-MN"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191266">
                <a:tc gridSpan="2">
                  <a:txBody>
                    <a:bodyPr/>
                    <a:lstStyle/>
                    <a:p>
                      <a:pPr algn="l" rtl="0" fontAlgn="ctr"/>
                      <a:r>
                        <a:rPr lang="en-US" sz="1200" u="none" strike="noStrike" dirty="0">
                          <a:solidFill>
                            <a:schemeClr val="tx1"/>
                          </a:solidFill>
                          <a:effectLst/>
                        </a:rPr>
                        <a:t>Indication:</a:t>
                      </a:r>
                      <a:endParaRPr lang="mn-MN" sz="1200" b="0" i="0" u="none" strike="noStrike" dirty="0">
                        <a:solidFill>
                          <a:schemeClr val="tx1"/>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Au, </a:t>
                      </a:r>
                      <a:r>
                        <a:rPr lang="en-US" sz="1200" b="0" i="0" u="none" strike="noStrike" dirty="0" err="1">
                          <a:solidFill>
                            <a:srgbClr val="000000"/>
                          </a:solidFill>
                          <a:effectLst/>
                          <a:latin typeface="Calibri" panose="020F0502020204030204" pitchFamily="34" charset="0"/>
                        </a:rPr>
                        <a:t>Pb</a:t>
                      </a:r>
                      <a:r>
                        <a:rPr lang="en-US" sz="1200" b="0" i="0" u="none" strike="noStrike" dirty="0">
                          <a:solidFill>
                            <a:srgbClr val="000000"/>
                          </a:solidFill>
                          <a:effectLst/>
                          <a:latin typeface="Calibri" panose="020F0502020204030204" pitchFamily="34" charset="0"/>
                        </a:rPr>
                        <a:t>, Sb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3452793"/>
                  </a:ext>
                </a:extLst>
              </a:tr>
              <a:tr h="223577">
                <a:tc rowSpan="3">
                  <a:txBody>
                    <a:bodyPr/>
                    <a:lstStyle/>
                    <a:p>
                      <a:pPr algn="l" rtl="0" fontAlgn="ctr"/>
                      <a:r>
                        <a:rPr lang="en-US" sz="1200" b="0" i="0" u="none" strike="noStrike" dirty="0">
                          <a:solidFill>
                            <a:schemeClr val="tx1"/>
                          </a:solidFill>
                          <a:effectLst/>
                          <a:latin typeface="Calibri" panose="020F0502020204030204" pitchFamily="34" charset="0"/>
                        </a:rPr>
                        <a:t>The work is done in the field</a:t>
                      </a:r>
                      <a:endParaRPr lang="mn-MN"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rtl="0" fontAlgn="ctr"/>
                      <a:r>
                        <a:rPr lang="en-US" sz="1200" dirty="0">
                          <a:cs typeface="Arial" panose="020B0604020202020204" pitchFamily="34" charset="0"/>
                        </a:rPr>
                        <a:t>Ground Magnetic Survey</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1788</a:t>
                      </a:r>
                      <a:r>
                        <a:rPr lang="en-US" sz="1200" b="0" i="0" u="none" strike="noStrike" dirty="0">
                          <a:solidFill>
                            <a:srgbClr val="000000"/>
                          </a:solidFill>
                          <a:effectLst/>
                          <a:latin typeface="Calibri" panose="020F0502020204030204" pitchFamily="34" charset="0"/>
                        </a:rPr>
                        <a:t> km</a:t>
                      </a:r>
                      <a:r>
                        <a:rPr lang="en-US" sz="1200" b="0" i="0" u="none" strike="noStrike" baseline="0" dirty="0">
                          <a:solidFill>
                            <a:srgbClr val="000000"/>
                          </a:solidFill>
                          <a:effectLst/>
                          <a:latin typeface="Calibri" panose="020F0502020204030204" pitchFamily="34" charset="0"/>
                        </a:rPr>
                        <a:t> </a:t>
                      </a:r>
                      <a:endParaRPr lang="en-US"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07818">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dirty="0">
                          <a:cs typeface="Arial" panose="020B0604020202020204" pitchFamily="34" charset="0"/>
                        </a:rPr>
                        <a:t>Gradient Array</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89 </a:t>
                      </a:r>
                      <a:r>
                        <a:rPr lang="en-US" sz="1200" b="0" i="0" u="none" strike="noStrike" dirty="0">
                          <a:solidFill>
                            <a:schemeClr val="tx1"/>
                          </a:solidFill>
                          <a:effectLst/>
                          <a:latin typeface="Calibri" panose="020F0502020204030204" pitchFamily="34" charset="0"/>
                        </a:rPr>
                        <a:t>km </a:t>
                      </a:r>
                      <a:endParaRPr lang="ru-RU"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2015">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dirty="0">
                          <a:cs typeface="Arial" panose="020B0604020202020204" pitchFamily="34" charset="0"/>
                        </a:rPr>
                        <a:t>IP (pole-dipole) Survey</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chemeClr val="tx1"/>
                          </a:solidFill>
                          <a:effectLst/>
                          <a:latin typeface="Calibri" panose="020F0502020204030204" pitchFamily="34" charset="0"/>
                        </a:rPr>
                        <a:t>74 </a:t>
                      </a:r>
                      <a:r>
                        <a:rPr lang="en-US" sz="1200" b="0" i="0" u="none" strike="noStrike" dirty="0">
                          <a:solidFill>
                            <a:schemeClr val="tx1"/>
                          </a:solidFill>
                          <a:effectLst/>
                          <a:latin typeface="Calibri" panose="020F0502020204030204" pitchFamily="34" charset="0"/>
                        </a:rPr>
                        <a:t>km </a:t>
                      </a:r>
                      <a:endParaRPr lang="ru-RU" sz="12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72015">
                <a:tc gridSpan="2">
                  <a:txBody>
                    <a:bodyPr/>
                    <a:lstStyle/>
                    <a:p>
                      <a:pPr algn="l" rtl="0" fontAlgn="ctr"/>
                      <a:r>
                        <a:rPr lang="en-US" sz="1200" b="0" i="0" u="none" strike="noStrike" kern="1200" baseline="0" dirty="0">
                          <a:solidFill>
                            <a:srgbClr val="000000"/>
                          </a:solidFill>
                          <a:effectLst/>
                          <a:latin typeface="Calibri" panose="020F0502020204030204" pitchFamily="34" charset="0"/>
                          <a:ea typeface="+mn-ea"/>
                          <a:cs typeface="+mn-cs"/>
                        </a:rPr>
                        <a:t>Phone</a:t>
                      </a:r>
                      <a:r>
                        <a:rPr lang="mn-MN" sz="1200" b="0" i="0" u="none" strike="noStrike" kern="1200" baseline="0" dirty="0">
                          <a:solidFill>
                            <a:srgbClr val="000000"/>
                          </a:solidFill>
                          <a:effectLst/>
                          <a:latin typeface="Calibri" panose="020F0502020204030204" pitchFamily="34" charset="0"/>
                          <a:ea typeface="+mn-ea"/>
                          <a:cs typeface="+mn-cs"/>
                        </a:rPr>
                        <a:t>, </a:t>
                      </a:r>
                      <a:r>
                        <a:rPr lang="en-US" sz="1200" b="0" i="0" u="none" strike="noStrike" kern="1200" baseline="0" dirty="0">
                          <a:solidFill>
                            <a:srgbClr val="000000"/>
                          </a:solidFill>
                          <a:effectLst/>
                          <a:latin typeface="Calibri" panose="020F0502020204030204" pitchFamily="34" charset="0"/>
                          <a:ea typeface="+mn-ea"/>
                          <a:cs typeface="+mn-cs"/>
                        </a:rPr>
                        <a:t>e-mail address</a:t>
                      </a:r>
                      <a:r>
                        <a:rPr lang="mn-MN" sz="1200" b="0" i="0" u="none" strike="noStrike" kern="1200" baseline="0" dirty="0">
                          <a:solidFill>
                            <a:srgbClr val="000000"/>
                          </a:solidFill>
                          <a:effectLst/>
                          <a:latin typeface="Calibri" panose="020F0502020204030204" pitchFamily="34" charset="0"/>
                          <a:ea typeface="+mn-ea"/>
                          <a:cs typeface="+mn-cs"/>
                        </a:rPr>
                        <a:t>:</a:t>
                      </a: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+976-88110062</a:t>
                      </a:r>
                      <a:r>
                        <a:rPr lang="mn-MN" sz="1200" b="0" i="0" u="none" strike="noStrike" dirty="0">
                          <a:solidFill>
                            <a:srgbClr val="000000"/>
                          </a:solidFill>
                          <a:effectLst/>
                          <a:latin typeface="Calibri" panose="020F0502020204030204" pitchFamily="34" charset="0"/>
                        </a:rPr>
                        <a:t> </a:t>
                      </a:r>
                      <a:r>
                        <a:rPr lang="en-US" sz="1200" u="none" strike="noStrike" baseline="0" dirty="0">
                          <a:effectLst/>
                        </a:rPr>
                        <a:t>+976-98870088</a:t>
                      </a:r>
                      <a:r>
                        <a:rPr lang="en-US" sz="1200" b="0" i="0" u="none" strike="noStrike" baseline="0" dirty="0">
                          <a:solidFill>
                            <a:srgbClr val="000000"/>
                          </a:solidFill>
                          <a:effectLst/>
                          <a:latin typeface="Calibri" panose="020F0502020204030204" pitchFamily="34" charset="0"/>
                        </a:rPr>
                        <a:t> </a:t>
                      </a:r>
                      <a:r>
                        <a:rPr lang="en-US" sz="1200" b="0" i="0" u="none" strike="noStrike" baseline="0" dirty="0">
                          <a:solidFill>
                            <a:srgbClr val="000000"/>
                          </a:solidFill>
                          <a:effectLst/>
                          <a:latin typeface="Calibri" panose="020F0502020204030204" pitchFamily="34" charset="0"/>
                          <a:hlinkClick r:id="rId5"/>
                        </a:rPr>
                        <a:t>info@erdenesalt.mn</a:t>
                      </a:r>
                      <a:r>
                        <a:rPr lang="mn-MN" sz="1200" b="0" i="0" u="none" strike="noStrike" baseline="0" dirty="0">
                          <a:solidFill>
                            <a:srgbClr val="000000"/>
                          </a:solidFill>
                          <a:effectLst/>
                          <a:latin typeface="Calibri" panose="020F0502020204030204" pitchFamily="34" charset="0"/>
                        </a:rPr>
                        <a:t>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3869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138843" y="1903614"/>
            <a:ext cx="4884820" cy="455537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6376298" y="1903614"/>
            <a:ext cx="4513375" cy="4555375"/>
          </a:xfrm>
          <a:prstGeom prst="rect">
            <a:avLst/>
          </a:prstGeom>
        </p:spPr>
      </p:pic>
      <p:sp>
        <p:nvSpPr>
          <p:cNvPr id="10" name="Rectangle 9"/>
          <p:cNvSpPr/>
          <p:nvPr/>
        </p:nvSpPr>
        <p:spPr>
          <a:xfrm>
            <a:off x="532014" y="752456"/>
            <a:ext cx="10821786" cy="1077218"/>
          </a:xfrm>
          <a:prstGeom prst="rect">
            <a:avLst/>
          </a:prstGeom>
        </p:spPr>
        <p:txBody>
          <a:bodyPr wrap="square">
            <a:spAutoFit/>
          </a:bodyPr>
          <a:lstStyle/>
          <a:p>
            <a:pPr algn="just">
              <a:spcBef>
                <a:spcPts val="600"/>
              </a:spcBef>
              <a:spcAft>
                <a:spcPts val="600"/>
              </a:spcAft>
            </a:pPr>
            <a:r>
              <a:rPr lang="en-US" sz="1600" dirty="0"/>
              <a:t>          </a:t>
            </a:r>
            <a:r>
              <a:rPr lang="en-US" sz="1600" dirty="0" err="1"/>
              <a:t>Muhar</a:t>
            </a:r>
            <a:r>
              <a:rPr lang="en-US" sz="1600" dirty="0"/>
              <a:t> Khar </a:t>
            </a:r>
            <a:r>
              <a:rPr lang="en-US" sz="1600" dirty="0" err="1"/>
              <a:t>Tolgoin</a:t>
            </a:r>
            <a:r>
              <a:rPr lang="en-US" sz="1600" dirty="0"/>
              <a:t> (Au-Pb-Sb) project by "</a:t>
            </a:r>
            <a:r>
              <a:rPr lang="en-US" sz="1600" dirty="0" err="1"/>
              <a:t>Sudalt</a:t>
            </a:r>
            <a:r>
              <a:rPr lang="en-US" sz="1600" dirty="0"/>
              <a:t> Mana" LLC 1:50000 scale geological group on map, general prospecting field survey, prospecting route-19 t/km, channel penetration 78.3 m3, spot sample 3 </a:t>
            </a:r>
            <a:r>
              <a:rPr lang="en-US" sz="1600" dirty="0" err="1"/>
              <a:t>sh</a:t>
            </a:r>
            <a:r>
              <a:rPr lang="en-US" sz="1600" dirty="0"/>
              <a:t>, primary geochemistry - 110 </a:t>
            </a:r>
            <a:r>
              <a:rPr lang="en-US" sz="1600" dirty="0" err="1"/>
              <a:t>sq.m</a:t>
            </a:r>
            <a:r>
              <a:rPr lang="en-US" sz="1600" dirty="0"/>
              <a:t>., 32 </a:t>
            </a:r>
            <a:r>
              <a:rPr lang="en-US" sz="1600" dirty="0" err="1"/>
              <a:t>sq.m</a:t>
            </a:r>
            <a:r>
              <a:rPr lang="en-US" sz="1600" dirty="0"/>
              <a:t>. with grooved samples, and geophysical work on an area of 11 t/km with 100 x 50 m grid using methods such as magnetic mapping, dipole-</a:t>
            </a:r>
            <a:r>
              <a:rPr lang="en-US" sz="1600" dirty="0" err="1"/>
              <a:t>poldipole</a:t>
            </a:r>
            <a:r>
              <a:rPr lang="en-US" sz="1600" dirty="0"/>
              <a:t>, and the results revealed promising gold-molybdenum mineralized points. </a:t>
            </a:r>
          </a:p>
        </p:txBody>
      </p:sp>
      <p:sp>
        <p:nvSpPr>
          <p:cNvPr id="12" name="TextBox 11">
            <a:extLst>
              <a:ext uri="{FF2B5EF4-FFF2-40B4-BE49-F238E27FC236}">
                <a16:creationId xmlns:a16="http://schemas.microsoft.com/office/drawing/2014/main" id="{ADA9D8BB-D5D1-0628-7EEC-F5652B484924}"/>
              </a:ext>
            </a:extLst>
          </p:cNvPr>
          <p:cNvSpPr txBox="1"/>
          <p:nvPr/>
        </p:nvSpPr>
        <p:spPr>
          <a:xfrm>
            <a:off x="925343" y="229044"/>
            <a:ext cx="8724696" cy="430887"/>
          </a:xfrm>
          <a:prstGeom prst="rect">
            <a:avLst/>
          </a:prstGeom>
          <a:noFill/>
        </p:spPr>
        <p:txBody>
          <a:bodyPr wrap="square" lIns="91440" tIns="45720" rIns="91440" bIns="45720" rtlCol="0" anchor="t">
            <a:spAutoFit/>
          </a:bodyPr>
          <a:lstStyle/>
          <a:p>
            <a:r>
              <a:rPr lang="en-US" sz="2200" b="1" cap="all" dirty="0">
                <a:solidFill>
                  <a:srgbClr val="193477"/>
                </a:solidFill>
                <a:ea typeface="Cambria" panose="02040503050406030204" pitchFamily="18" charset="0"/>
                <a:cs typeface="Calibri" panose="020F0502020204030204" pitchFamily="34" charset="0"/>
              </a:rPr>
              <a:t>Studied-1. /2014-2018/. 1:50000 "</a:t>
            </a:r>
            <a:r>
              <a:rPr lang="en-US" sz="2200" b="1" cap="all" dirty="0" err="1">
                <a:solidFill>
                  <a:srgbClr val="193477"/>
                </a:solidFill>
                <a:ea typeface="Cambria" panose="02040503050406030204" pitchFamily="18" charset="0"/>
                <a:cs typeface="Calibri" panose="020F0502020204030204" pitchFamily="34" charset="0"/>
              </a:rPr>
              <a:t>Chandman</a:t>
            </a:r>
            <a:r>
              <a:rPr lang="en-US" sz="2200" b="1" cap="all" dirty="0">
                <a:solidFill>
                  <a:srgbClr val="193477"/>
                </a:solidFill>
                <a:ea typeface="Cambria" panose="02040503050406030204" pitchFamily="18" charset="0"/>
                <a:cs typeface="Calibri" panose="020F0502020204030204" pitchFamily="34" charset="0"/>
              </a:rPr>
              <a:t> mountain-50" project</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cxnSp>
        <p:nvCxnSpPr>
          <p:cNvPr id="14" name="Straight Connector 13">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650039" y="295086"/>
            <a:ext cx="2479268" cy="307777"/>
          </a:xfrm>
          <a:prstGeom prst="rect">
            <a:avLst/>
          </a:prstGeom>
        </p:spPr>
        <p:txBody>
          <a:bodyPr wrap="none">
            <a:spAutoFit/>
          </a:bodyPr>
          <a:lstStyle/>
          <a:p>
            <a:r>
              <a:rPr lang="mn-MN" sz="1400" b="1" dirty="0">
                <a:cs typeface="Times New Roman" panose="02020603050405020304" pitchFamily="18" charset="0"/>
              </a:rPr>
              <a:t>“</a:t>
            </a:r>
            <a:r>
              <a:rPr lang="en-US" sz="1400" b="1" dirty="0">
                <a:cs typeface="Times New Roman" panose="02020603050405020304" pitchFamily="18" charset="0"/>
              </a:rPr>
              <a:t>ERDENES ALT RESOURCE</a:t>
            </a:r>
            <a:r>
              <a:rPr lang="mn-MN" sz="1400" b="1" dirty="0">
                <a:cs typeface="Times New Roman" panose="02020603050405020304" pitchFamily="18" charset="0"/>
              </a:rPr>
              <a:t>” </a:t>
            </a:r>
            <a:r>
              <a:rPr lang="en-US" sz="1400" b="1" dirty="0">
                <a:cs typeface="Times New Roman" panose="02020603050405020304" pitchFamily="18" charset="0"/>
              </a:rPr>
              <a:t>LLC</a:t>
            </a:r>
            <a:r>
              <a:rPr lang="mn-MN" sz="1400" b="1" dirty="0">
                <a:cs typeface="Times New Roman" panose="02020603050405020304" pitchFamily="18" charset="0"/>
              </a:rPr>
              <a:t> </a:t>
            </a:r>
            <a:endParaRPr lang="en-US" sz="1400" b="1" dirty="0"/>
          </a:p>
        </p:txBody>
      </p:sp>
    </p:spTree>
    <p:extLst>
      <p:ext uri="{BB962C8B-B14F-4D97-AF65-F5344CB8AC3E}">
        <p14:creationId xmlns:p14="http://schemas.microsoft.com/office/powerpoint/2010/main" val="389884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053" y="789127"/>
            <a:ext cx="11389894" cy="1106175"/>
          </a:xfrm>
        </p:spPr>
        <p:txBody>
          <a:bodyPr>
            <a:normAutofit/>
          </a:bodyPr>
          <a:lstStyle/>
          <a:p>
            <a:pPr indent="0" algn="just">
              <a:buNone/>
              <a:tabLst>
                <a:tab pos="1499870" algn="l"/>
                <a:tab pos="2969895" algn="ctr"/>
              </a:tabLst>
            </a:pPr>
            <a:r>
              <a:rPr lang="en-US" sz="1600" dirty="0">
                <a:ea typeface="Calibri" panose="020F0502020204030204" pitchFamily="34" charset="0"/>
                <a:cs typeface="Arial" panose="020B0604020202020204" pitchFamily="34" charset="0"/>
              </a:rPr>
              <a:t>           In </a:t>
            </a:r>
            <a:r>
              <a:rPr lang="en-US" sz="1600" dirty="0" err="1">
                <a:ea typeface="Calibri" panose="020F0502020204030204" pitchFamily="34" charset="0"/>
                <a:cs typeface="Arial" panose="020B0604020202020204" pitchFamily="34" charset="0"/>
              </a:rPr>
              <a:t>Muhar</a:t>
            </a:r>
            <a:r>
              <a:rPr lang="en-US" sz="1600" dirty="0">
                <a:ea typeface="Calibri" panose="020F0502020204030204" pitchFamily="34" charset="0"/>
                <a:cs typeface="Arial" panose="020B0604020202020204" pitchFamily="34" charset="0"/>
              </a:rPr>
              <a:t> </a:t>
            </a:r>
            <a:r>
              <a:rPr lang="en-US" sz="1600" dirty="0" err="1">
                <a:ea typeface="Calibri" panose="020F0502020204030204" pitchFamily="34" charset="0"/>
                <a:cs typeface="Arial" panose="020B0604020202020204" pitchFamily="34" charset="0"/>
              </a:rPr>
              <a:t>Khar</a:t>
            </a:r>
            <a:r>
              <a:rPr lang="en-US" sz="1600" dirty="0">
                <a:ea typeface="Calibri" panose="020F0502020204030204" pitchFamily="34" charset="0"/>
                <a:cs typeface="Arial" panose="020B0604020202020204" pitchFamily="34" charset="0"/>
              </a:rPr>
              <a:t> </a:t>
            </a:r>
            <a:r>
              <a:rPr lang="en-US" sz="1600" dirty="0" err="1">
                <a:ea typeface="Calibri" panose="020F0502020204030204" pitchFamily="34" charset="0"/>
                <a:cs typeface="Arial" panose="020B0604020202020204" pitchFamily="34" charset="0"/>
              </a:rPr>
              <a:t>Tolgoi</a:t>
            </a:r>
            <a:r>
              <a:rPr lang="en-US" sz="1600" dirty="0">
                <a:ea typeface="Calibri" panose="020F0502020204030204" pitchFamily="34" charset="0"/>
                <a:cs typeface="Arial" panose="020B0604020202020204" pitchFamily="34" charset="0"/>
              </a:rPr>
              <a:t> field (Au-</a:t>
            </a:r>
            <a:r>
              <a:rPr lang="en-US" sz="1600" dirty="0" err="1">
                <a:ea typeface="Calibri" panose="020F0502020204030204" pitchFamily="34" charset="0"/>
                <a:cs typeface="Arial" panose="020B0604020202020204" pitchFamily="34" charset="0"/>
              </a:rPr>
              <a:t>Pb</a:t>
            </a:r>
            <a:r>
              <a:rPr lang="en-US" sz="1600" dirty="0">
                <a:ea typeface="Calibri" panose="020F0502020204030204" pitchFamily="34" charset="0"/>
                <a:cs typeface="Arial" panose="020B0604020202020204" pitchFamily="34" charset="0"/>
              </a:rPr>
              <a:t>-Sb), a total of 1,021.8 meters of drilling, 1,016 hours of concrete sampling, 4 hours of </a:t>
            </a:r>
            <a:r>
              <a:rPr lang="en-US" sz="1600" dirty="0" err="1">
                <a:ea typeface="Calibri" panose="020F0502020204030204" pitchFamily="34" charset="0"/>
                <a:cs typeface="Arial" panose="020B0604020202020204" pitchFamily="34" charset="0"/>
              </a:rPr>
              <a:t>mineragraphy</a:t>
            </a:r>
            <a:r>
              <a:rPr lang="en-US" sz="1600" dirty="0">
                <a:ea typeface="Calibri" panose="020F0502020204030204" pitchFamily="34" charset="0"/>
                <a:cs typeface="Arial" panose="020B0604020202020204" pitchFamily="34" charset="0"/>
              </a:rPr>
              <a:t>, and 6 hours of petrography were carried out in 3 wells with a depth of 198.5-432.8 m within the framework of the Geological Research Center SOE "AMS-2017" project. . This measurement has been completed by 4 lines with a length of 1200-1300 meters in a direction of 360 degrees from south to north, totaling 4.9 km.</a:t>
            </a:r>
          </a:p>
          <a:p>
            <a:endParaRPr lang="en-US" sz="16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47652" y="1895303"/>
            <a:ext cx="4663439" cy="457200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055289" y="1895303"/>
            <a:ext cx="4435373" cy="2227252"/>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6928978" y="4402242"/>
            <a:ext cx="2697160" cy="1937463"/>
          </a:xfrm>
          <a:prstGeom prst="rect">
            <a:avLst/>
          </a:prstGeom>
        </p:spPr>
      </p:pic>
      <p:sp>
        <p:nvSpPr>
          <p:cNvPr id="13" name="TextBox 12">
            <a:extLst>
              <a:ext uri="{FF2B5EF4-FFF2-40B4-BE49-F238E27FC236}">
                <a16:creationId xmlns:a16="http://schemas.microsoft.com/office/drawing/2014/main" id="{ADA9D8BB-D5D1-0628-7EEC-F5652B484924}"/>
              </a:ext>
            </a:extLst>
          </p:cNvPr>
          <p:cNvSpPr txBox="1"/>
          <p:nvPr/>
        </p:nvSpPr>
        <p:spPr>
          <a:xfrm>
            <a:off x="947652" y="202966"/>
            <a:ext cx="8724696" cy="430887"/>
          </a:xfrm>
          <a:prstGeom prst="rect">
            <a:avLst/>
          </a:prstGeom>
          <a:noFill/>
        </p:spPr>
        <p:txBody>
          <a:bodyPr wrap="square" lIns="91440" tIns="45720" rIns="91440" bIns="45720" rtlCol="0" anchor="t">
            <a:spAutoFit/>
          </a:bodyPr>
          <a:lstStyle/>
          <a:p>
            <a:r>
              <a:rPr lang="en-US" sz="2200" b="1" cap="all" dirty="0">
                <a:solidFill>
                  <a:srgbClr val="193477"/>
                </a:solidFill>
                <a:ea typeface="Cambria" panose="02040503050406030204" pitchFamily="18" charset="0"/>
                <a:cs typeface="Calibri" panose="020F0502020204030204" pitchFamily="34" charset="0"/>
              </a:rPr>
              <a:t>Studied-2.  /year 2019/. "AMC-2017" project</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cxnSp>
        <p:nvCxnSpPr>
          <p:cNvPr id="15" name="Straight Connector 14">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650039" y="295086"/>
            <a:ext cx="2479268" cy="307777"/>
          </a:xfrm>
          <a:prstGeom prst="rect">
            <a:avLst/>
          </a:prstGeom>
        </p:spPr>
        <p:txBody>
          <a:bodyPr wrap="none">
            <a:spAutoFit/>
          </a:bodyPr>
          <a:lstStyle/>
          <a:p>
            <a:r>
              <a:rPr lang="mn-MN" sz="1400" b="1" dirty="0">
                <a:cs typeface="Times New Roman" panose="02020603050405020304" pitchFamily="18" charset="0"/>
              </a:rPr>
              <a:t>“</a:t>
            </a:r>
            <a:r>
              <a:rPr lang="en-US" sz="1400" b="1" dirty="0">
                <a:cs typeface="Times New Roman" panose="02020603050405020304" pitchFamily="18" charset="0"/>
              </a:rPr>
              <a:t>ERDENES ALT RESOURCE</a:t>
            </a:r>
            <a:r>
              <a:rPr lang="mn-MN" sz="1400" b="1" dirty="0">
                <a:cs typeface="Times New Roman" panose="02020603050405020304" pitchFamily="18" charset="0"/>
              </a:rPr>
              <a:t>” </a:t>
            </a:r>
            <a:r>
              <a:rPr lang="en-US" sz="1400" b="1" dirty="0">
                <a:cs typeface="Times New Roman" panose="02020603050405020304" pitchFamily="18" charset="0"/>
              </a:rPr>
              <a:t>LLC</a:t>
            </a:r>
            <a:r>
              <a:rPr lang="mn-MN" sz="1400" b="1" dirty="0">
                <a:cs typeface="Times New Roman" panose="02020603050405020304" pitchFamily="18" charset="0"/>
              </a:rPr>
              <a:t> </a:t>
            </a:r>
            <a:endParaRPr lang="en-US" sz="1400" b="1" dirty="0"/>
          </a:p>
        </p:txBody>
      </p:sp>
    </p:spTree>
    <p:extLst>
      <p:ext uri="{BB962C8B-B14F-4D97-AF65-F5344CB8AC3E}">
        <p14:creationId xmlns:p14="http://schemas.microsoft.com/office/powerpoint/2010/main" val="21695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3">
            <a:extLst>
              <a:ext uri="{FF2B5EF4-FFF2-40B4-BE49-F238E27FC236}">
                <a16:creationId xmlns:a16="http://schemas.microsoft.com/office/drawing/2014/main" id="{F81AB09C-7135-D520-1B5D-2AFA253C24D9}"/>
              </a:ext>
            </a:extLst>
          </p:cNvPr>
          <p:cNvSpPr/>
          <p:nvPr/>
        </p:nvSpPr>
        <p:spPr>
          <a:xfrm>
            <a:off x="7852242" y="875965"/>
            <a:ext cx="3651431" cy="402892"/>
          </a:xfrm>
          <a:prstGeom prst="rightArrow">
            <a:avLst/>
          </a:prstGeom>
          <a:gradFill flip="none" rotWithShape="1">
            <a:gsLst>
              <a:gs pos="4000">
                <a:srgbClr val="FF6600"/>
              </a:gs>
              <a:gs pos="60000">
                <a:schemeClr val="bg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cs typeface="Arial"/>
            </a:endParaRPr>
          </a:p>
        </p:txBody>
      </p:sp>
      <p:graphicFrame>
        <p:nvGraphicFramePr>
          <p:cNvPr id="20" name="Table 19">
            <a:extLst>
              <a:ext uri="{FF2B5EF4-FFF2-40B4-BE49-F238E27FC236}">
                <a16:creationId xmlns:a16="http://schemas.microsoft.com/office/drawing/2014/main" id="{17D8C7C2-096C-4A4D-76E4-4CB7D5ABE154}"/>
              </a:ext>
            </a:extLst>
          </p:cNvPr>
          <p:cNvGraphicFramePr>
            <a:graphicFrameLocks noGrp="1"/>
          </p:cNvGraphicFramePr>
          <p:nvPr>
            <p:extLst>
              <p:ext uri="{D42A27DB-BD31-4B8C-83A1-F6EECF244321}">
                <p14:modId xmlns:p14="http://schemas.microsoft.com/office/powerpoint/2010/main" val="4281698552"/>
              </p:ext>
            </p:extLst>
          </p:nvPr>
        </p:nvGraphicFramePr>
        <p:xfrm>
          <a:off x="7894012" y="1431704"/>
          <a:ext cx="3567889" cy="2769846"/>
        </p:xfrm>
        <a:graphic>
          <a:graphicData uri="http://schemas.openxmlformats.org/drawingml/2006/table">
            <a:tbl>
              <a:tblPr firstRow="1" bandRow="1">
                <a:tableStyleId>{3B4B98B0-60AC-42C2-AFA5-B58CD77FA1E5}</a:tableStyleId>
              </a:tblPr>
              <a:tblGrid>
                <a:gridCol w="2846612">
                  <a:extLst>
                    <a:ext uri="{9D8B030D-6E8A-4147-A177-3AD203B41FA5}">
                      <a16:colId xmlns:a16="http://schemas.microsoft.com/office/drawing/2014/main" val="20000"/>
                    </a:ext>
                  </a:extLst>
                </a:gridCol>
                <a:gridCol w="721277">
                  <a:extLst>
                    <a:ext uri="{9D8B030D-6E8A-4147-A177-3AD203B41FA5}">
                      <a16:colId xmlns:a16="http://schemas.microsoft.com/office/drawing/2014/main" val="20001"/>
                    </a:ext>
                  </a:extLst>
                </a:gridCol>
              </a:tblGrid>
              <a:tr h="382679">
                <a:tc gridSpan="2">
                  <a:txBody>
                    <a:bodyPr/>
                    <a:lstStyle/>
                    <a:p>
                      <a:pPr algn="ctr"/>
                      <a:r>
                        <a:rPr lang="en-US" sz="1400" b="1" dirty="0">
                          <a:solidFill>
                            <a:schemeClr val="tx1"/>
                          </a:solidFill>
                          <a:latin typeface="+mn-lt"/>
                          <a:cs typeface="Arial" panose="020B0604020202020204" pitchFamily="34" charset="0"/>
                        </a:rPr>
                        <a:t>RELATED DOCUMENTS</a:t>
                      </a:r>
                    </a:p>
                  </a:txBody>
                  <a:tcPr anchor="ctr"/>
                </a:tc>
                <a:tc hMerge="1">
                  <a:txBody>
                    <a:bodyPr/>
                    <a:lstStyle/>
                    <a:p>
                      <a:endParaRPr lang="en-US" sz="1200" b="0" dirty="0">
                        <a:latin typeface="Arial"/>
                        <a:cs typeface="Arial"/>
                      </a:endParaRPr>
                    </a:p>
                  </a:txBody>
                  <a:tcPr/>
                </a:tc>
                <a:extLst>
                  <a:ext uri="{0D108BD9-81ED-4DB2-BD59-A6C34878D82A}">
                    <a16:rowId xmlns:a16="http://schemas.microsoft.com/office/drawing/2014/main" val="10000"/>
                  </a:ext>
                </a:extLst>
              </a:tr>
              <a:tr h="344411">
                <a:tc>
                  <a:txBody>
                    <a:bodyPr/>
                    <a:lstStyle/>
                    <a:p>
                      <a:r>
                        <a:rPr lang="en-US" sz="1200" dirty="0">
                          <a:solidFill>
                            <a:schemeClr val="accent1">
                              <a:lumMod val="50000"/>
                            </a:schemeClr>
                          </a:solidFill>
                          <a:latin typeface="+mn-lt"/>
                          <a:cs typeface="Arial" panose="020B0604020202020204" pitchFamily="34" charset="0"/>
                        </a:rPr>
                        <a:t>Feasibility Study</a:t>
                      </a:r>
                      <a:endParaRPr lang="en-US" sz="1200" b="1" dirty="0">
                        <a:solidFill>
                          <a:schemeClr val="accent1">
                            <a:lumMod val="50000"/>
                          </a:schemeClr>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1"/>
                  </a:ext>
                </a:extLst>
              </a:tr>
              <a:tr h="344411">
                <a:tc>
                  <a:txBody>
                    <a:bodyPr/>
                    <a:lstStyle/>
                    <a:p>
                      <a:r>
                        <a:rPr lang="en-US" sz="1200" b="0" dirty="0">
                          <a:solidFill>
                            <a:schemeClr val="accent1">
                              <a:lumMod val="50000"/>
                            </a:schemeClr>
                          </a:solidFill>
                          <a:latin typeface="+mn-lt"/>
                          <a:cs typeface="Arial" panose="020B0604020202020204" pitchFamily="34" charset="0"/>
                        </a:rPr>
                        <a:t>Plan</a:t>
                      </a:r>
                      <a:endParaRPr lang="en-US" sz="1200" b="1" dirty="0">
                        <a:solidFill>
                          <a:schemeClr val="accent1">
                            <a:lumMod val="50000"/>
                          </a:schemeClr>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2"/>
                  </a:ext>
                </a:extLst>
              </a:tr>
              <a:tr h="344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lumMod val="50000"/>
                            </a:schemeClr>
                          </a:solidFill>
                          <a:latin typeface="+mn-lt"/>
                          <a:cs typeface="Arial" panose="020B0604020202020204" pitchFamily="34" charset="0"/>
                        </a:rPr>
                        <a:t>Environmental Assessment</a:t>
                      </a:r>
                      <a:endParaRPr lang="en-US" sz="1200" b="1" kern="1200" dirty="0">
                        <a:solidFill>
                          <a:schemeClr val="accent1">
                            <a:lumMod val="50000"/>
                          </a:schemeClr>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3"/>
                  </a:ext>
                </a:extLst>
              </a:tr>
              <a:tr h="344411">
                <a:tc>
                  <a:txBody>
                    <a:bodyPr/>
                    <a:lstStyle/>
                    <a:p>
                      <a:r>
                        <a:rPr lang="en-US" sz="1200" dirty="0">
                          <a:solidFill>
                            <a:schemeClr val="accent1">
                              <a:lumMod val="50000"/>
                            </a:schemeClr>
                          </a:solidFill>
                          <a:latin typeface="+mn-lt"/>
                          <a:cs typeface="Arial" panose="020B0604020202020204" pitchFamily="34" charset="0"/>
                        </a:rPr>
                        <a:t>Land Permit</a:t>
                      </a:r>
                      <a:r>
                        <a:rPr lang="mn-MN" sz="1200" kern="1200" dirty="0">
                          <a:solidFill>
                            <a:schemeClr val="accent1">
                              <a:lumMod val="50000"/>
                            </a:schemeClr>
                          </a:solidFill>
                          <a:latin typeface="+mn-lt"/>
                          <a:cs typeface="Arial" panose="020B0604020202020204" pitchFamily="34" charset="0"/>
                        </a:rPr>
                        <a:t>- </a:t>
                      </a:r>
                      <a:r>
                        <a:rPr lang="mn-MN" sz="1200" b="1" kern="1200" dirty="0">
                          <a:solidFill>
                            <a:schemeClr val="accent1">
                              <a:lumMod val="50000"/>
                            </a:schemeClr>
                          </a:solidFill>
                          <a:latin typeface="+mn-lt"/>
                          <a:cs typeface="Arial" panose="020B0604020202020204" pitchFamily="34" charset="0"/>
                        </a:rPr>
                        <a:t>100%</a:t>
                      </a:r>
                      <a:endParaRPr lang="en-US" sz="1200" b="1" kern="1200" dirty="0">
                        <a:solidFill>
                          <a:schemeClr val="accent1">
                            <a:lumMod val="50000"/>
                          </a:schemeClr>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4"/>
                  </a:ext>
                </a:extLst>
              </a:tr>
              <a:tr h="34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50000"/>
                            </a:schemeClr>
                          </a:solidFill>
                          <a:latin typeface="+mn-lt"/>
                          <a:cs typeface="Arial" panose="020B0604020202020204" pitchFamily="34" charset="0"/>
                        </a:rPr>
                        <a:t>Cooperation agreement with the local area </a:t>
                      </a:r>
                      <a:r>
                        <a:rPr lang="mn-MN" sz="1200" b="0" dirty="0">
                          <a:solidFill>
                            <a:schemeClr val="accent1">
                              <a:lumMod val="50000"/>
                            </a:schemeClr>
                          </a:solidFill>
                          <a:latin typeface="+mn-lt"/>
                          <a:cs typeface="Arial" panose="020B0604020202020204" pitchFamily="34" charset="0"/>
                        </a:rPr>
                        <a:t>- 100%</a:t>
                      </a:r>
                      <a:r>
                        <a:rPr lang="mn-MN" sz="1200" b="0" baseline="0" dirty="0">
                          <a:solidFill>
                            <a:schemeClr val="accent1">
                              <a:lumMod val="50000"/>
                            </a:schemeClr>
                          </a:solidFill>
                          <a:latin typeface="+mn-lt"/>
                          <a:cs typeface="Arial" panose="020B0604020202020204" pitchFamily="34" charset="0"/>
                        </a:rPr>
                        <a:t> </a:t>
                      </a:r>
                      <a:endParaRPr lang="en-US" sz="1200" b="0" dirty="0">
                        <a:solidFill>
                          <a:schemeClr val="accent1">
                            <a:lumMod val="50000"/>
                          </a:schemeClr>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6"/>
                  </a:ext>
                </a:extLst>
              </a:tr>
              <a:tr h="552323">
                <a:tc>
                  <a:txBody>
                    <a:bodyPr/>
                    <a:lstStyle/>
                    <a:p>
                      <a:r>
                        <a:rPr lang="en-US" sz="1200" dirty="0">
                          <a:solidFill>
                            <a:schemeClr val="accent1">
                              <a:lumMod val="50000"/>
                            </a:schemeClr>
                          </a:solidFill>
                          <a:latin typeface="+mn-lt"/>
                          <a:cs typeface="Arial" panose="020B0604020202020204" pitchFamily="34" charset="0"/>
                        </a:rPr>
                        <a:t>Has the funding been fully resolved</a:t>
                      </a:r>
                      <a:endParaRPr lang="en-US" sz="1200" b="1" dirty="0">
                        <a:solidFill>
                          <a:schemeClr val="accent1">
                            <a:lumMod val="50000"/>
                          </a:schemeClr>
                        </a:solidFill>
                        <a:latin typeface="+mn-lt"/>
                        <a:cs typeface="Arial" panose="020B0604020202020204" pitchFamily="34" charset="0"/>
                      </a:endParaRPr>
                    </a:p>
                  </a:txBody>
                  <a:tcPr anchor="ctr"/>
                </a:tc>
                <a:tc>
                  <a:txBody>
                    <a:bodyPr/>
                    <a:lstStyle/>
                    <a:p>
                      <a:endParaRPr lang="en-US" sz="1200" dirty="0">
                        <a:latin typeface="+mj-lt"/>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pic>
        <p:nvPicPr>
          <p:cNvPr id="23" name="Picture 22">
            <a:extLst>
              <a:ext uri="{FF2B5EF4-FFF2-40B4-BE49-F238E27FC236}">
                <a16:creationId xmlns:a16="http://schemas.microsoft.com/office/drawing/2014/main" id="{84FBA421-38E3-32C7-FD00-AF917433E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720" y="2949035"/>
            <a:ext cx="274267" cy="228991"/>
          </a:xfrm>
          <a:prstGeom prst="rect">
            <a:avLst/>
          </a:prstGeom>
        </p:spPr>
      </p:pic>
      <p:pic>
        <p:nvPicPr>
          <p:cNvPr id="24" name="Picture 23">
            <a:extLst>
              <a:ext uri="{FF2B5EF4-FFF2-40B4-BE49-F238E27FC236}">
                <a16:creationId xmlns:a16="http://schemas.microsoft.com/office/drawing/2014/main" id="{AF39EAC8-5786-AF98-9D85-9FFF935E7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626" y="3262101"/>
            <a:ext cx="274267" cy="228991"/>
          </a:xfrm>
          <a:prstGeom prst="rect">
            <a:avLst/>
          </a:prstGeom>
        </p:spPr>
      </p:pic>
      <p:pic>
        <p:nvPicPr>
          <p:cNvPr id="26" name="Picture 25">
            <a:extLst>
              <a:ext uri="{FF2B5EF4-FFF2-40B4-BE49-F238E27FC236}">
                <a16:creationId xmlns:a16="http://schemas.microsoft.com/office/drawing/2014/main" id="{0F3585E4-9000-6E7C-7B40-4C13C3D4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3807417"/>
            <a:ext cx="232806" cy="228990"/>
          </a:xfrm>
          <a:prstGeom prst="rect">
            <a:avLst/>
          </a:prstGeom>
        </p:spPr>
      </p:pic>
      <p:pic>
        <p:nvPicPr>
          <p:cNvPr id="27" name="Picture 26">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2602291"/>
            <a:ext cx="232806" cy="228990"/>
          </a:xfrm>
          <a:prstGeom prst="rect">
            <a:avLst/>
          </a:prstGeom>
        </p:spPr>
      </p:pic>
      <p:pic>
        <p:nvPicPr>
          <p:cNvPr id="16" name="Picture 15">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2214844"/>
            <a:ext cx="232806" cy="228990"/>
          </a:xfrm>
          <a:prstGeom prst="rect">
            <a:avLst/>
          </a:prstGeom>
        </p:spPr>
      </p:pic>
      <p:pic>
        <p:nvPicPr>
          <p:cNvPr id="19" name="Picture 18">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1868100"/>
            <a:ext cx="232806" cy="228990"/>
          </a:xfrm>
          <a:prstGeom prst="rect">
            <a:avLst/>
          </a:prstGeom>
        </p:spPr>
      </p:pic>
      <p:sp>
        <p:nvSpPr>
          <p:cNvPr id="7" name="Rectangle 6"/>
          <p:cNvSpPr/>
          <p:nvPr/>
        </p:nvSpPr>
        <p:spPr>
          <a:xfrm>
            <a:off x="2888301" y="3451332"/>
            <a:ext cx="2559099" cy="307777"/>
          </a:xfrm>
          <a:prstGeom prst="rect">
            <a:avLst/>
          </a:prstGeom>
        </p:spPr>
        <p:txBody>
          <a:bodyPr wrap="none">
            <a:spAutoFit/>
          </a:bodyPr>
          <a:lstStyle/>
          <a:p>
            <a:pPr indent="457200" algn="ctr">
              <a:tabLst>
                <a:tab pos="1499870" algn="l"/>
                <a:tab pos="2969895" algn="ctr"/>
              </a:tabLst>
            </a:pPr>
            <a:r>
              <a:rPr lang="en-US" sz="1400" b="1" dirty="0"/>
              <a:t>PROJECT INTRODUCTION:</a:t>
            </a:r>
            <a:endParaRPr lang="en-US" sz="1400" dirty="0">
              <a:solidFill>
                <a:srgbClr val="000000"/>
              </a:solidFill>
              <a:latin typeface="Calibri" panose="020F0502020204030204" pitchFamily="34" charset="0"/>
            </a:endParaRPr>
          </a:p>
        </p:txBody>
      </p:sp>
      <p:graphicFrame>
        <p:nvGraphicFramePr>
          <p:cNvPr id="18" name="Table 17">
            <a:extLst>
              <a:ext uri="{FF2B5EF4-FFF2-40B4-BE49-F238E27FC236}">
                <a16:creationId xmlns:a16="http://schemas.microsoft.com/office/drawing/2014/main" id="{EEBD6479-2C82-106A-4F52-FEECF7DFC680}"/>
              </a:ext>
            </a:extLst>
          </p:cNvPr>
          <p:cNvGraphicFramePr>
            <a:graphicFrameLocks noGrp="1"/>
          </p:cNvGraphicFramePr>
          <p:nvPr>
            <p:extLst>
              <p:ext uri="{D42A27DB-BD31-4B8C-83A1-F6EECF244321}">
                <p14:modId xmlns:p14="http://schemas.microsoft.com/office/powerpoint/2010/main" val="467636136"/>
              </p:ext>
            </p:extLst>
          </p:nvPr>
        </p:nvGraphicFramePr>
        <p:xfrm>
          <a:off x="535707" y="901087"/>
          <a:ext cx="6925719" cy="2509342"/>
        </p:xfrm>
        <a:graphic>
          <a:graphicData uri="http://schemas.openxmlformats.org/drawingml/2006/table">
            <a:tbl>
              <a:tblPr firstRow="1" bandRow="1">
                <a:tableStyleId>{21E4AEA4-8DFA-4A89-87EB-49C32662AFE0}</a:tableStyleId>
              </a:tblPr>
              <a:tblGrid>
                <a:gridCol w="677951">
                  <a:extLst>
                    <a:ext uri="{9D8B030D-6E8A-4147-A177-3AD203B41FA5}">
                      <a16:colId xmlns:a16="http://schemas.microsoft.com/office/drawing/2014/main" val="3882897820"/>
                    </a:ext>
                  </a:extLst>
                </a:gridCol>
                <a:gridCol w="1712422">
                  <a:extLst>
                    <a:ext uri="{9D8B030D-6E8A-4147-A177-3AD203B41FA5}">
                      <a16:colId xmlns:a16="http://schemas.microsoft.com/office/drawing/2014/main" val="20001"/>
                    </a:ext>
                  </a:extLst>
                </a:gridCol>
                <a:gridCol w="4535346">
                  <a:extLst>
                    <a:ext uri="{9D8B030D-6E8A-4147-A177-3AD203B41FA5}">
                      <a16:colId xmlns:a16="http://schemas.microsoft.com/office/drawing/2014/main" val="3097195125"/>
                    </a:ext>
                  </a:extLst>
                </a:gridCol>
              </a:tblGrid>
              <a:tr h="345822">
                <a:tc gridSpan="3">
                  <a:txBody>
                    <a:bodyPr/>
                    <a:lstStyle/>
                    <a:p>
                      <a:pPr algn="ctr" rtl="0" fontAlgn="ctr"/>
                      <a:r>
                        <a:rPr lang="en-US" sz="1600" u="none" strike="noStrike" dirty="0">
                          <a:effectLst/>
                        </a:rPr>
                        <a:t>PROJECT OVERVIEW INFORMATION</a:t>
                      </a:r>
                      <a:endParaRPr lang="mn-MN" sz="1600" b="1" i="0" u="none" strike="noStrike" dirty="0">
                        <a:solidFill>
                          <a:srgbClr val="FFFFFF"/>
                        </a:solidFill>
                        <a:effectLst/>
                        <a:latin typeface="Calibri" panose="020F0502020204030204" pitchFamily="34" charset="0"/>
                      </a:endParaRPr>
                    </a:p>
                  </a:txBody>
                  <a:tcPr marL="9525" marR="9525" marT="9525" marB="0" anchor="ctr">
                    <a:solidFill>
                      <a:srgbClr val="E9914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655602"/>
                  </a:ext>
                </a:extLst>
              </a:tr>
              <a:tr h="221656">
                <a:tc gridSpan="2">
                  <a:txBody>
                    <a:bodyPr/>
                    <a:lstStyle/>
                    <a:p>
                      <a:pPr algn="l" rtl="0" fontAlgn="ctr"/>
                      <a:r>
                        <a:rPr lang="en-US" sz="1200" u="none" strike="noStrike" dirty="0">
                          <a:effectLst/>
                        </a:rPr>
                        <a:t>Shareholder</a:t>
                      </a:r>
                      <a:r>
                        <a:rPr lang="mn-MN" sz="1200" u="none" strike="noStrike" dirty="0">
                          <a:effectLst/>
                        </a:rPr>
                        <a:t>:</a:t>
                      </a:r>
                      <a:r>
                        <a:rPr lang="en-US" sz="1200" u="none" strike="noStrike" dirty="0">
                          <a:effectLst/>
                        </a:rPr>
                        <a:t> </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r>
                        <a:rPr lang="mn-MN" sz="1200" b="0" dirty="0">
                          <a:cs typeface="Times New Roman" panose="02020603050405020304" pitchFamily="18" charset="0"/>
                        </a:rPr>
                        <a:t>“</a:t>
                      </a:r>
                      <a:r>
                        <a:rPr lang="en-US" sz="1200" b="0" dirty="0">
                          <a:cs typeface="Times New Roman" panose="02020603050405020304" pitchFamily="18" charset="0"/>
                        </a:rPr>
                        <a:t>ERDENES ALT RESOURCE</a:t>
                      </a:r>
                      <a:r>
                        <a:rPr lang="mn-MN" sz="1200" b="0" dirty="0">
                          <a:cs typeface="Times New Roman" panose="02020603050405020304" pitchFamily="18" charset="0"/>
                        </a:rPr>
                        <a:t>” </a:t>
                      </a:r>
                      <a:r>
                        <a:rPr lang="en-US" sz="1200" b="0" dirty="0">
                          <a:cs typeface="Times New Roman" panose="02020603050405020304" pitchFamily="18" charset="0"/>
                        </a:rPr>
                        <a:t>LLC</a:t>
                      </a:r>
                      <a:r>
                        <a:rPr lang="mn-MN" sz="1200" b="0" dirty="0">
                          <a:cs typeface="Times New Roman" panose="02020603050405020304" pitchFamily="18" charset="0"/>
                        </a:rPr>
                        <a:t> </a:t>
                      </a:r>
                      <a:endParaRPr lang="en-US" sz="1200" b="0" dirty="0"/>
                    </a:p>
                  </a:txBody>
                  <a:tcPr marL="9525" marR="9525" marT="9525" marB="0" anchor="ctr"/>
                </a:tc>
                <a:extLst>
                  <a:ext uri="{0D108BD9-81ED-4DB2-BD59-A6C34878D82A}">
                    <a16:rowId xmlns:a16="http://schemas.microsoft.com/office/drawing/2014/main" val="2156981617"/>
                  </a:ext>
                </a:extLst>
              </a:tr>
              <a:tr h="372015">
                <a:tc gridSpan="2">
                  <a:txBody>
                    <a:bodyPr/>
                    <a:lstStyle/>
                    <a:p>
                      <a:pPr algn="l" rtl="0" fontAlgn="ctr"/>
                      <a:r>
                        <a:rPr lang="en-US" sz="1200" u="none" strike="noStrike" dirty="0">
                          <a:effectLst/>
                        </a:rPr>
                        <a:t>Location</a:t>
                      </a:r>
                      <a:r>
                        <a:rPr lang="mn-MN" sz="1200" u="none" strike="noStrike" dirty="0">
                          <a:effectLst/>
                        </a:rPr>
                        <a:t>: </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dirty="0">
                          <a:solidFill>
                            <a:srgbClr val="000000"/>
                          </a:solidFill>
                          <a:effectLst/>
                          <a:ea typeface="Calibri" panose="020F0502020204030204" pitchFamily="34" charset="0"/>
                          <a:cs typeface="Times New Roman" panose="02020603050405020304" pitchFamily="18" charset="0"/>
                        </a:rPr>
                        <a:t>It is located in </a:t>
                      </a:r>
                      <a:r>
                        <a:rPr lang="en-US" sz="1200" dirty="0" err="1">
                          <a:solidFill>
                            <a:srgbClr val="000000"/>
                          </a:solidFill>
                          <a:effectLst/>
                          <a:ea typeface="Calibri" panose="020F0502020204030204" pitchFamily="34" charset="0"/>
                          <a:cs typeface="Times New Roman" panose="02020603050405020304" pitchFamily="18" charset="0"/>
                        </a:rPr>
                        <a:t>Shinjinst</a:t>
                      </a:r>
                      <a:r>
                        <a:rPr lang="en-US" sz="1200" dirty="0">
                          <a:solidFill>
                            <a:srgbClr val="000000"/>
                          </a:solidFill>
                          <a:effectLst/>
                          <a:ea typeface="Calibri" panose="020F0502020204030204" pitchFamily="34" charset="0"/>
                          <a:cs typeface="Times New Roman" panose="02020603050405020304" pitchFamily="18" charset="0"/>
                        </a:rPr>
                        <a:t> sum area of ​​</a:t>
                      </a:r>
                      <a:r>
                        <a:rPr lang="en-US" sz="1200" dirty="0" err="1">
                          <a:solidFill>
                            <a:srgbClr val="000000"/>
                          </a:solidFill>
                          <a:effectLst/>
                          <a:ea typeface="Calibri" panose="020F0502020204030204" pitchFamily="34" charset="0"/>
                          <a:cs typeface="Times New Roman" panose="02020603050405020304" pitchFamily="18" charset="0"/>
                        </a:rPr>
                        <a:t>Bayankhongor</a:t>
                      </a:r>
                      <a:r>
                        <a:rPr lang="en-US" sz="1200" dirty="0">
                          <a:solidFill>
                            <a:srgbClr val="000000"/>
                          </a:solidFill>
                          <a:effectLst/>
                          <a:ea typeface="Calibri" panose="020F0502020204030204" pitchFamily="34" charset="0"/>
                          <a:cs typeface="Times New Roman" panose="02020603050405020304" pitchFamily="18" charset="0"/>
                        </a:rPr>
                        <a:t> province, 11.2 km southwest of </a:t>
                      </a:r>
                      <a:r>
                        <a:rPr lang="en-US" sz="1200" dirty="0" err="1">
                          <a:solidFill>
                            <a:srgbClr val="000000"/>
                          </a:solidFill>
                          <a:effectLst/>
                          <a:ea typeface="Calibri" panose="020F0502020204030204" pitchFamily="34" charset="0"/>
                          <a:cs typeface="Times New Roman" panose="02020603050405020304" pitchFamily="18" charset="0"/>
                        </a:rPr>
                        <a:t>Zuunmod</a:t>
                      </a:r>
                      <a:r>
                        <a:rPr lang="en-US" sz="1200" dirty="0">
                          <a:solidFill>
                            <a:srgbClr val="000000"/>
                          </a:solidFill>
                          <a:effectLst/>
                          <a:ea typeface="Calibri" panose="020F0502020204030204" pitchFamily="34" charset="0"/>
                          <a:cs typeface="Times New Roman" panose="02020603050405020304" pitchFamily="18" charset="0"/>
                        </a:rPr>
                        <a:t>, in front of L-47-7-A plane. </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738402822"/>
                  </a:ext>
                </a:extLst>
              </a:tr>
              <a:tr h="198749">
                <a:tc gridSpan="2">
                  <a:txBody>
                    <a:bodyPr/>
                    <a:lstStyle/>
                    <a:p>
                      <a:pPr algn="l" rtl="0" fontAlgn="ctr"/>
                      <a:r>
                        <a:rPr lang="en-US" sz="1200" kern="1200" dirty="0">
                          <a:solidFill>
                            <a:schemeClr val="dk1"/>
                          </a:solidFill>
                          <a:effectLst/>
                          <a:latin typeface="+mn-lt"/>
                          <a:ea typeface="Times New Roman" panose="02020603050405020304" pitchFamily="18" charset="0"/>
                          <a:cs typeface="Times New Roman" panose="02020603050405020304" pitchFamily="18" charset="0"/>
                        </a:rPr>
                        <a:t>Coordinates</a:t>
                      </a:r>
                      <a:r>
                        <a:rPr lang="en-US" sz="1200" dirty="0">
                          <a:effectLst/>
                          <a:ea typeface="Times New Roman" panose="02020603050405020304" pitchFamily="18" charset="0"/>
                          <a:cs typeface="Times New Roman" panose="02020603050405020304" pitchFamily="18" charset="0"/>
                        </a:rPr>
                        <a:t>:</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l" defTabSz="914400" rtl="0" eaLnBrk="1" fontAlgn="ctr" latinLnBrk="0" hangingPunct="1"/>
                      <a:r>
                        <a:rPr lang="en-US" sz="1200" dirty="0">
                          <a:effectLst/>
                          <a:ea typeface="Times New Roman" panose="02020603050405020304" pitchFamily="18" charset="0"/>
                          <a:cs typeface="Times New Roman" panose="02020603050405020304" pitchFamily="18" charset="0"/>
                        </a:rPr>
                        <a:t>Center point </a:t>
                      </a:r>
                      <a:r>
                        <a:rPr lang="en-US" sz="1200" b="0" i="0" u="none" strike="noStrike" kern="1200" dirty="0">
                          <a:solidFill>
                            <a:srgbClr val="000000"/>
                          </a:solidFill>
                          <a:effectLst/>
                          <a:latin typeface="Calibri" panose="020F0502020204030204" pitchFamily="34" charset="0"/>
                          <a:ea typeface="+mn-ea"/>
                          <a:cs typeface="+mn-cs"/>
                        </a:rPr>
                        <a:t>NL</a:t>
                      </a:r>
                      <a:r>
                        <a:rPr lang="mn-MN" sz="1200" b="0" i="0" u="none" strike="noStrike" kern="1200" dirty="0">
                          <a:solidFill>
                            <a:srgbClr val="000000"/>
                          </a:solidFill>
                          <a:effectLst/>
                          <a:latin typeface="Calibri" panose="020F0502020204030204" pitchFamily="34" charset="0"/>
                          <a:ea typeface="+mn-ea"/>
                          <a:cs typeface="+mn-cs"/>
                        </a:rPr>
                        <a:t> 43°53'10,5'', </a:t>
                      </a:r>
                      <a:r>
                        <a:rPr lang="en-US" sz="1200" b="0" i="0" u="none" strike="noStrike" kern="1200" dirty="0">
                          <a:solidFill>
                            <a:srgbClr val="000000"/>
                          </a:solidFill>
                          <a:effectLst/>
                          <a:latin typeface="Calibri" panose="020F0502020204030204" pitchFamily="34" charset="0"/>
                          <a:ea typeface="+mn-ea"/>
                          <a:cs typeface="+mn-cs"/>
                        </a:rPr>
                        <a:t>EL</a:t>
                      </a:r>
                      <a:r>
                        <a:rPr lang="mn-MN" sz="1200" b="0" i="0" u="none" strike="noStrike" kern="1200" dirty="0">
                          <a:solidFill>
                            <a:srgbClr val="000000"/>
                          </a:solidFill>
                          <a:effectLst/>
                          <a:latin typeface="Calibri" panose="020F0502020204030204" pitchFamily="34" charset="0"/>
                          <a:ea typeface="+mn-ea"/>
                          <a:cs typeface="+mn-cs"/>
                        </a:rPr>
                        <a:t> 99°07'27.5''</a:t>
                      </a:r>
                      <a:r>
                        <a:rPr lang="en-US" sz="1200" b="0" i="0" u="none" strike="noStrike" kern="1200" dirty="0">
                          <a:solidFill>
                            <a:srgbClr val="000000"/>
                          </a:solidFill>
                          <a:effectLst/>
                          <a:latin typeface="Calibri" panose="020F0502020204030204" pitchFamily="34" charset="0"/>
                          <a:ea typeface="+mn-ea"/>
                          <a:cs typeface="+mn-cs"/>
                        </a:rPr>
                        <a:t> </a:t>
                      </a:r>
                      <a:r>
                        <a:rPr lang="en-US" sz="1200" dirty="0">
                          <a:effectLst/>
                          <a:ea typeface="Times New Roman" panose="02020603050405020304" pitchFamily="18" charset="0"/>
                          <a:cs typeface="Times New Roman" panose="02020603050405020304" pitchFamily="18" charset="0"/>
                        </a:rPr>
                        <a:t>geographical coordinates.</a:t>
                      </a:r>
                      <a:r>
                        <a:rPr lang="mn-MN" sz="1200" dirty="0">
                          <a:effectLst/>
                          <a:ea typeface="Times New Roman" panose="02020603050405020304" pitchFamily="18" charset="0"/>
                          <a:cs typeface="Times New Roman" panose="02020603050405020304" pitchFamily="18" charset="0"/>
                        </a:rPr>
                        <a:t> </a:t>
                      </a:r>
                      <a:endParaRPr lang="mn-MN"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10003"/>
                  </a:ext>
                </a:extLst>
              </a:tr>
              <a:tr h="191266">
                <a:tc gridSpan="2">
                  <a:txBody>
                    <a:bodyPr/>
                    <a:lstStyle/>
                    <a:p>
                      <a:pPr algn="l" rtl="0" fontAlgn="ctr"/>
                      <a:r>
                        <a:rPr lang="en-US" sz="1200" u="none" strike="noStrike" dirty="0">
                          <a:solidFill>
                            <a:schemeClr val="tx1"/>
                          </a:solidFill>
                          <a:effectLst/>
                        </a:rPr>
                        <a:t>Indication:</a:t>
                      </a:r>
                      <a:endParaRPr lang="mn-MN" sz="1200" b="0" i="0" u="none" strike="noStrike" dirty="0">
                        <a:solidFill>
                          <a:schemeClr val="tx1"/>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Cu, Mo, Au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3452793"/>
                  </a:ext>
                </a:extLst>
              </a:tr>
              <a:tr h="223577">
                <a:tc rowSpan="3">
                  <a:txBody>
                    <a:bodyPr/>
                    <a:lstStyle/>
                    <a:p>
                      <a:pPr algn="l" rtl="0" fontAlgn="ctr"/>
                      <a:r>
                        <a:rPr lang="en-US" sz="1200" b="0" i="0" u="none" strike="noStrike" dirty="0">
                          <a:solidFill>
                            <a:schemeClr val="tx1"/>
                          </a:solidFill>
                          <a:effectLst/>
                          <a:latin typeface="Calibri" panose="020F0502020204030204" pitchFamily="34" charset="0"/>
                        </a:rPr>
                        <a:t>The work is done in the field</a:t>
                      </a:r>
                      <a:endParaRPr lang="mn-MN"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rtl="0" fontAlgn="ctr"/>
                      <a:r>
                        <a:rPr lang="en-US" sz="1200" dirty="0">
                          <a:cs typeface="Arial" panose="020B0604020202020204" pitchFamily="34" charset="0"/>
                        </a:rPr>
                        <a:t>Ground Magnetic Survey</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181 </a:t>
                      </a:r>
                      <a:r>
                        <a:rPr lang="en-US" sz="1200" b="0" i="0" u="none" strike="noStrike" dirty="0">
                          <a:solidFill>
                            <a:srgbClr val="000000"/>
                          </a:solidFill>
                          <a:effectLst/>
                          <a:latin typeface="Calibri" panose="020F0502020204030204" pitchFamily="34" charset="0"/>
                        </a:rPr>
                        <a:t>km</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07818">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dirty="0">
                          <a:cs typeface="Arial" panose="020B0604020202020204" pitchFamily="34" charset="0"/>
                        </a:rPr>
                        <a:t>Gradient Array</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45 </a:t>
                      </a:r>
                      <a:r>
                        <a:rPr lang="en-US" sz="1200" b="0" i="0" u="none" strike="noStrike" dirty="0">
                          <a:solidFill>
                            <a:srgbClr val="000000"/>
                          </a:solidFill>
                          <a:effectLst/>
                          <a:latin typeface="Calibri" panose="020F0502020204030204" pitchFamily="34" charset="0"/>
                        </a:rPr>
                        <a:t>km</a:t>
                      </a:r>
                      <a:r>
                        <a:rPr lang="mn-MN" sz="1200" b="0" i="0" u="none" strike="noStrike" dirty="0">
                          <a:solidFill>
                            <a:srgbClr val="000000"/>
                          </a:solidFill>
                          <a:effectLst/>
                          <a:latin typeface="Calibri" panose="020F0502020204030204" pitchFamily="34" charset="0"/>
                        </a:rPr>
                        <a:t> </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2015">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dirty="0">
                          <a:cs typeface="Arial" panose="020B0604020202020204" pitchFamily="34" charset="0"/>
                        </a:rPr>
                        <a:t>IP (pole-dipole) Survey</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18 </a:t>
                      </a:r>
                      <a:r>
                        <a:rPr lang="en-US" sz="1200" b="0" i="0" u="none" strike="noStrike" dirty="0">
                          <a:solidFill>
                            <a:srgbClr val="000000"/>
                          </a:solidFill>
                          <a:effectLst/>
                          <a:latin typeface="Calibri" panose="020F0502020204030204" pitchFamily="34" charset="0"/>
                        </a:rPr>
                        <a:t>km</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372015">
                <a:tc gridSpan="2">
                  <a:txBody>
                    <a:bodyPr/>
                    <a:lstStyle/>
                    <a:p>
                      <a:pPr algn="l" rtl="0" fontAlgn="ctr"/>
                      <a:r>
                        <a:rPr lang="en-US" sz="1200" b="0" i="0" u="none" strike="noStrike" kern="1200" baseline="0" dirty="0">
                          <a:solidFill>
                            <a:srgbClr val="000000"/>
                          </a:solidFill>
                          <a:effectLst/>
                          <a:latin typeface="Calibri" panose="020F0502020204030204" pitchFamily="34" charset="0"/>
                          <a:ea typeface="+mn-ea"/>
                          <a:cs typeface="+mn-cs"/>
                        </a:rPr>
                        <a:t>Phone</a:t>
                      </a:r>
                      <a:r>
                        <a:rPr lang="mn-MN" sz="1200" b="0" i="0" u="none" strike="noStrike" kern="1200" baseline="0" dirty="0">
                          <a:solidFill>
                            <a:srgbClr val="000000"/>
                          </a:solidFill>
                          <a:effectLst/>
                          <a:latin typeface="Calibri" panose="020F0502020204030204" pitchFamily="34" charset="0"/>
                          <a:ea typeface="+mn-ea"/>
                          <a:cs typeface="+mn-cs"/>
                        </a:rPr>
                        <a:t>, </a:t>
                      </a:r>
                      <a:r>
                        <a:rPr lang="en-US" sz="1200" b="0" i="0" u="none" strike="noStrike" kern="1200" baseline="0" dirty="0">
                          <a:solidFill>
                            <a:srgbClr val="000000"/>
                          </a:solidFill>
                          <a:effectLst/>
                          <a:latin typeface="Calibri" panose="020F0502020204030204" pitchFamily="34" charset="0"/>
                          <a:ea typeface="+mn-ea"/>
                          <a:cs typeface="+mn-cs"/>
                        </a:rPr>
                        <a:t>e-mail address</a:t>
                      </a:r>
                      <a:r>
                        <a:rPr lang="mn-MN" sz="1200" b="0" i="0" u="none" strike="noStrike" kern="1200" baseline="0" dirty="0">
                          <a:solidFill>
                            <a:srgbClr val="000000"/>
                          </a:solidFill>
                          <a:effectLst/>
                          <a:latin typeface="Calibri" panose="020F0502020204030204" pitchFamily="34" charset="0"/>
                          <a:ea typeface="+mn-ea"/>
                          <a:cs typeface="+mn-cs"/>
                        </a:rPr>
                        <a:t>:</a:t>
                      </a: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+976-88110062</a:t>
                      </a:r>
                      <a:r>
                        <a:rPr lang="mn-MN" sz="1200" b="0" i="0" u="none" strike="noStrike" dirty="0">
                          <a:solidFill>
                            <a:srgbClr val="000000"/>
                          </a:solidFill>
                          <a:effectLst/>
                          <a:latin typeface="Calibri" panose="020F0502020204030204" pitchFamily="34" charset="0"/>
                        </a:rPr>
                        <a:t> </a:t>
                      </a:r>
                      <a:r>
                        <a:rPr lang="en-US" sz="1200" u="none" strike="noStrike" baseline="0" dirty="0">
                          <a:effectLst/>
                        </a:rPr>
                        <a:t>+976-98870088</a:t>
                      </a:r>
                      <a:r>
                        <a:rPr lang="en-US" sz="1200" b="0" i="0" u="none" strike="noStrike" baseline="0" dirty="0">
                          <a:solidFill>
                            <a:srgbClr val="000000"/>
                          </a:solidFill>
                          <a:effectLst/>
                          <a:latin typeface="Calibri" panose="020F0502020204030204" pitchFamily="34" charset="0"/>
                        </a:rPr>
                        <a:t> </a:t>
                      </a:r>
                      <a:r>
                        <a:rPr lang="en-US" sz="1200" b="0" i="0" u="none" strike="noStrike" baseline="0" dirty="0">
                          <a:solidFill>
                            <a:srgbClr val="000000"/>
                          </a:solidFill>
                          <a:effectLst/>
                          <a:latin typeface="Calibri" panose="020F0502020204030204" pitchFamily="34" charset="0"/>
                          <a:hlinkClick r:id="rId4"/>
                        </a:rPr>
                        <a:t>info@erdenesalt.mn</a:t>
                      </a:r>
                      <a:r>
                        <a:rPr lang="mn-MN" sz="1200" b="0" i="0" u="none" strike="noStrike" baseline="0" dirty="0">
                          <a:solidFill>
                            <a:srgbClr val="000000"/>
                          </a:solidFill>
                          <a:effectLst/>
                          <a:latin typeface="Calibri" panose="020F0502020204030204" pitchFamily="34" charset="0"/>
                        </a:rPr>
                        <a:t>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sp>
        <p:nvSpPr>
          <p:cNvPr id="2" name="Rectangle 1"/>
          <p:cNvSpPr/>
          <p:nvPr/>
        </p:nvSpPr>
        <p:spPr>
          <a:xfrm>
            <a:off x="482469" y="3756361"/>
            <a:ext cx="6978957" cy="2327817"/>
          </a:xfrm>
          <a:prstGeom prst="rect">
            <a:avLst/>
          </a:prstGeom>
        </p:spPr>
        <p:txBody>
          <a:bodyPr wrap="square">
            <a:spAutoFit/>
          </a:bodyPr>
          <a:lstStyle/>
          <a:p>
            <a:pPr algn="just">
              <a:lnSpc>
                <a:spcPct val="90000"/>
              </a:lnSpc>
              <a:spcBef>
                <a:spcPct val="0"/>
              </a:spcBef>
              <a:spcAft>
                <a:spcPts val="800"/>
              </a:spcAft>
            </a:pPr>
            <a:r>
              <a:rPr lang="en-US" sz="1400" dirty="0">
                <a:latin typeface="+mj-lt"/>
                <a:ea typeface="+mj-ea"/>
                <a:cs typeface="+mj-cs"/>
              </a:rPr>
              <a:t>          It is located in </a:t>
            </a:r>
            <a:r>
              <a:rPr lang="en-US" sz="1400" dirty="0" err="1">
                <a:latin typeface="+mj-lt"/>
                <a:ea typeface="+mj-ea"/>
                <a:cs typeface="+mj-cs"/>
              </a:rPr>
              <a:t>Shinjinst</a:t>
            </a:r>
            <a:r>
              <a:rPr lang="en-US" sz="1400" dirty="0">
                <a:latin typeface="+mj-lt"/>
                <a:ea typeface="+mj-ea"/>
                <a:cs typeface="+mj-cs"/>
              </a:rPr>
              <a:t> sum area of ​​</a:t>
            </a:r>
            <a:r>
              <a:rPr lang="en-US" sz="1400" dirty="0" err="1">
                <a:latin typeface="+mj-lt"/>
                <a:ea typeface="+mj-ea"/>
                <a:cs typeface="+mj-cs"/>
              </a:rPr>
              <a:t>Bayankhongor</a:t>
            </a:r>
            <a:r>
              <a:rPr lang="en-US" sz="1400" dirty="0">
                <a:latin typeface="+mj-lt"/>
                <a:ea typeface="+mj-ea"/>
                <a:cs typeface="+mj-cs"/>
              </a:rPr>
              <a:t> province, 11.2 km southwest of </a:t>
            </a:r>
            <a:r>
              <a:rPr lang="en-US" sz="1400" dirty="0" err="1">
                <a:latin typeface="+mj-lt"/>
                <a:ea typeface="+mj-ea"/>
                <a:cs typeface="+mj-cs"/>
              </a:rPr>
              <a:t>Zuunmod</a:t>
            </a:r>
            <a:r>
              <a:rPr lang="en-US" sz="1400" dirty="0">
                <a:latin typeface="+mj-lt"/>
                <a:ea typeface="+mj-ea"/>
                <a:cs typeface="+mj-cs"/>
              </a:rPr>
              <a:t>, in front of L-47-7-A </a:t>
            </a:r>
            <a:r>
              <a:rPr lang="en-US" sz="1400" dirty="0" err="1">
                <a:latin typeface="+mj-lt"/>
                <a:ea typeface="+mj-ea"/>
                <a:cs typeface="+mj-cs"/>
              </a:rPr>
              <a:t>plane.The</a:t>
            </a:r>
            <a:r>
              <a:rPr lang="en-US" sz="1400" dirty="0">
                <a:latin typeface="+mj-lt"/>
                <a:ea typeface="+mj-ea"/>
                <a:cs typeface="+mj-cs"/>
              </a:rPr>
              <a:t> results of the magnetic and electrical exploration work of the previous researchers and the AMC-2017 project at the level of detection are well correlated with the geological environment of the field, interesting polarization anomalies have been established in the relative electric shear lines at a depth of 100-350m, and the continuation of the polarization anomaly in the transformation zone in the intrusive outer host rocks indicates mineralization. shows that the depth can be continued.                   </a:t>
            </a:r>
          </a:p>
          <a:p>
            <a:pPr algn="just">
              <a:lnSpc>
                <a:spcPct val="90000"/>
              </a:lnSpc>
              <a:spcBef>
                <a:spcPct val="0"/>
              </a:spcBef>
              <a:spcAft>
                <a:spcPts val="800"/>
              </a:spcAft>
            </a:pPr>
            <a:r>
              <a:rPr lang="en-US" sz="1400" dirty="0">
                <a:latin typeface="+mj-lt"/>
                <a:ea typeface="+mj-ea"/>
                <a:cs typeface="+mj-cs"/>
              </a:rPr>
              <a:t> </a:t>
            </a:r>
            <a:r>
              <a:rPr lang="mn-MN" sz="1400" dirty="0">
                <a:latin typeface="+mj-lt"/>
                <a:ea typeface="+mj-ea"/>
                <a:cs typeface="+mj-cs"/>
              </a:rPr>
              <a:t>      </a:t>
            </a:r>
            <a:r>
              <a:rPr lang="en-US" sz="1400" dirty="0">
                <a:latin typeface="+mj-lt"/>
                <a:ea typeface="+mj-ea"/>
                <a:cs typeface="+mj-cs"/>
              </a:rPr>
              <a:t>The occurrence is similar to the </a:t>
            </a:r>
            <a:r>
              <a:rPr lang="en-US" sz="1400" dirty="0" err="1">
                <a:latin typeface="+mj-lt"/>
                <a:ea typeface="+mj-ea"/>
                <a:cs typeface="+mj-cs"/>
              </a:rPr>
              <a:t>Khul</a:t>
            </a:r>
            <a:r>
              <a:rPr lang="en-US" sz="1400" dirty="0">
                <a:latin typeface="+mj-lt"/>
                <a:ea typeface="+mj-ea"/>
                <a:cs typeface="+mj-cs"/>
              </a:rPr>
              <a:t> Mort group porphyry deposits located behind the </a:t>
            </a:r>
            <a:r>
              <a:rPr lang="en-US" sz="1400" dirty="0" err="1">
                <a:latin typeface="+mj-lt"/>
                <a:ea typeface="+mj-ea"/>
                <a:cs typeface="+mj-cs"/>
              </a:rPr>
              <a:t>Edren</a:t>
            </a:r>
            <a:r>
              <a:rPr lang="en-US" sz="1400" dirty="0">
                <a:latin typeface="+mj-lt"/>
                <a:ea typeface="+mj-ea"/>
                <a:cs typeface="+mj-cs"/>
              </a:rPr>
              <a:t> mountain range, near the </a:t>
            </a:r>
            <a:r>
              <a:rPr lang="en-US" sz="1400" dirty="0" err="1">
                <a:latin typeface="+mj-lt"/>
                <a:ea typeface="+mj-ea"/>
                <a:cs typeface="+mj-cs"/>
              </a:rPr>
              <a:t>Ulziit</a:t>
            </a:r>
            <a:r>
              <a:rPr lang="en-US" sz="1400" dirty="0">
                <a:latin typeface="+mj-lt"/>
                <a:ea typeface="+mj-ea"/>
                <a:cs typeface="+mj-cs"/>
              </a:rPr>
              <a:t> </a:t>
            </a:r>
            <a:r>
              <a:rPr lang="en-US" sz="1400" dirty="0" err="1">
                <a:latin typeface="+mj-lt"/>
                <a:ea typeface="+mj-ea"/>
                <a:cs typeface="+mj-cs"/>
              </a:rPr>
              <a:t>Khar</a:t>
            </a:r>
            <a:r>
              <a:rPr lang="en-US" sz="1400" dirty="0">
                <a:latin typeface="+mj-lt"/>
                <a:ea typeface="+mj-ea"/>
                <a:cs typeface="+mj-cs"/>
              </a:rPr>
              <a:t> mountain, 3 km northeast of the </a:t>
            </a:r>
            <a:r>
              <a:rPr lang="en-US" sz="1400" dirty="0" err="1">
                <a:latin typeface="+mj-lt"/>
                <a:ea typeface="+mj-ea"/>
                <a:cs typeface="+mj-cs"/>
              </a:rPr>
              <a:t>Elstein</a:t>
            </a:r>
            <a:r>
              <a:rPr lang="en-US" sz="1400" dirty="0">
                <a:latin typeface="+mj-lt"/>
                <a:ea typeface="+mj-ea"/>
                <a:cs typeface="+mj-cs"/>
              </a:rPr>
              <a:t> river, at the border of the L-47-137-G and K-47-5-B planes. watching. Further drilling and detailed geophysical exploration is required.</a:t>
            </a:r>
          </a:p>
        </p:txBody>
      </p:sp>
      <p:sp>
        <p:nvSpPr>
          <p:cNvPr id="22" name="TextBox 21">
            <a:extLst>
              <a:ext uri="{FF2B5EF4-FFF2-40B4-BE49-F238E27FC236}">
                <a16:creationId xmlns:a16="http://schemas.microsoft.com/office/drawing/2014/main" id="{ADA9D8BB-D5D1-0628-7EEC-F5652B484924}"/>
              </a:ext>
            </a:extLst>
          </p:cNvPr>
          <p:cNvSpPr txBox="1"/>
          <p:nvPr/>
        </p:nvSpPr>
        <p:spPr>
          <a:xfrm>
            <a:off x="953260" y="202966"/>
            <a:ext cx="8724696" cy="430887"/>
          </a:xfrm>
          <a:prstGeom prst="rect">
            <a:avLst/>
          </a:prstGeom>
          <a:noFill/>
        </p:spPr>
        <p:txBody>
          <a:bodyPr wrap="square" lIns="91440" tIns="45720" rIns="91440" bIns="45720" rtlCol="0" anchor="t">
            <a:spAutoFit/>
          </a:bodyPr>
          <a:lstStyle/>
          <a:p>
            <a:pPr lvl="0">
              <a:defRPr/>
            </a:pPr>
            <a:r>
              <a:rPr lang="en-US" sz="2200" b="1" cap="all" dirty="0">
                <a:solidFill>
                  <a:srgbClr val="193477"/>
                </a:solidFill>
                <a:ea typeface="Cambria" panose="02040503050406030204" pitchFamily="18" charset="0"/>
                <a:cs typeface="Calibri" panose="020F0502020204030204" pitchFamily="34" charset="0"/>
              </a:rPr>
              <a:t>About “</a:t>
            </a:r>
            <a:r>
              <a:rPr lang="en-US" sz="2200" b="1" cap="all" dirty="0" err="1">
                <a:solidFill>
                  <a:srgbClr val="193477"/>
                </a:solidFill>
                <a:ea typeface="Cambria" panose="02040503050406030204" pitchFamily="18" charset="0"/>
                <a:cs typeface="Calibri" panose="020F0502020204030204" pitchFamily="34" charset="0"/>
              </a:rPr>
              <a:t>Khalzan</a:t>
            </a:r>
            <a:r>
              <a:rPr lang="en-US" sz="2200" b="1" cap="all" dirty="0">
                <a:solidFill>
                  <a:srgbClr val="193477"/>
                </a:solidFill>
                <a:ea typeface="Cambria" panose="02040503050406030204" pitchFamily="18" charset="0"/>
                <a:cs typeface="Calibri" panose="020F0502020204030204" pitchFamily="34" charset="0"/>
              </a:rPr>
              <a:t>” licensed exploration area</a:t>
            </a:r>
            <a:endParaRPr lang="mn-MN" sz="2200" b="1" cap="all" dirty="0">
              <a:solidFill>
                <a:srgbClr val="193477"/>
              </a:solidFill>
              <a:ea typeface="Cambria" panose="02040503050406030204" pitchFamily="18" charset="0"/>
              <a:cs typeface="Calibri" panose="020F0502020204030204" pitchFamily="34" charset="0"/>
            </a:endParaRP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cxnSp>
        <p:nvCxnSpPr>
          <p:cNvPr id="34" name="Straight Connector 33">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45546" y="263657"/>
            <a:ext cx="2479268" cy="307777"/>
          </a:xfrm>
          <a:prstGeom prst="rect">
            <a:avLst/>
          </a:prstGeom>
        </p:spPr>
        <p:txBody>
          <a:bodyPr wrap="none">
            <a:spAutoFit/>
          </a:bodyPr>
          <a:lstStyle/>
          <a:p>
            <a:r>
              <a:rPr lang="mn-MN" sz="1400" b="1" dirty="0">
                <a:cs typeface="Times New Roman" panose="02020603050405020304" pitchFamily="18" charset="0"/>
              </a:rPr>
              <a:t>“</a:t>
            </a:r>
            <a:r>
              <a:rPr lang="en-US" sz="1400" b="1" dirty="0">
                <a:cs typeface="Times New Roman" panose="02020603050405020304" pitchFamily="18" charset="0"/>
              </a:rPr>
              <a:t>ERDENES ALT RESOURCE</a:t>
            </a:r>
            <a:r>
              <a:rPr lang="mn-MN" sz="1400" b="1" dirty="0">
                <a:cs typeface="Times New Roman" panose="02020603050405020304" pitchFamily="18" charset="0"/>
              </a:rPr>
              <a:t>” </a:t>
            </a:r>
            <a:r>
              <a:rPr lang="en-US" sz="1400" b="1" dirty="0">
                <a:cs typeface="Times New Roman" panose="02020603050405020304" pitchFamily="18" charset="0"/>
              </a:rPr>
              <a:t>LLC</a:t>
            </a:r>
            <a:r>
              <a:rPr lang="mn-MN" sz="1400" b="1" dirty="0">
                <a:cs typeface="Times New Roman" panose="02020603050405020304" pitchFamily="18" charset="0"/>
              </a:rPr>
              <a:t> </a:t>
            </a:r>
            <a:endParaRPr lang="en-US" sz="1400" b="1" dirty="0"/>
          </a:p>
        </p:txBody>
      </p:sp>
      <p:sp>
        <p:nvSpPr>
          <p:cNvPr id="21" name="Rectangle 20"/>
          <p:cNvSpPr/>
          <p:nvPr/>
        </p:nvSpPr>
        <p:spPr>
          <a:xfrm>
            <a:off x="535707" y="6084178"/>
            <a:ext cx="11038222" cy="523220"/>
          </a:xfrm>
          <a:prstGeom prst="rect">
            <a:avLst/>
          </a:prstGeom>
          <a:solidFill>
            <a:schemeClr val="bg1"/>
          </a:solidFill>
        </p:spPr>
        <p:txBody>
          <a:bodyPr wrap="square">
            <a:spAutoFit/>
          </a:bodyPr>
          <a:lstStyle/>
          <a:p>
            <a:pPr algn="just">
              <a:lnSpc>
                <a:spcPct val="100000"/>
              </a:lnSpc>
              <a:spcBef>
                <a:spcPts val="0"/>
              </a:spcBef>
              <a:defRPr/>
            </a:pPr>
            <a:r>
              <a:rPr lang="en-US" sz="1400" b="1" dirty="0"/>
              <a:t>Geophysical work has been carried out. Also, comprehensive research work has been carried out at the expense of the state budget, mineral deposits have been identified, further detailed study of gas resources and deposits is necessary.</a:t>
            </a:r>
            <a:endParaRPr lang="mn-MN" sz="1400" b="1" dirty="0"/>
          </a:p>
        </p:txBody>
      </p:sp>
    </p:spTree>
    <p:extLst>
      <p:ext uri="{BB962C8B-B14F-4D97-AF65-F5344CB8AC3E}">
        <p14:creationId xmlns:p14="http://schemas.microsoft.com/office/powerpoint/2010/main" val="84174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053" y="779811"/>
            <a:ext cx="11389894" cy="4351338"/>
          </a:xfrm>
        </p:spPr>
        <p:txBody>
          <a:bodyPr/>
          <a:lstStyle/>
          <a:p>
            <a:pPr marL="0" indent="0" algn="just">
              <a:buNone/>
            </a:pPr>
            <a:r>
              <a:rPr lang="en-US" sz="1600" dirty="0"/>
              <a:t>        </a:t>
            </a:r>
            <a:r>
              <a:rPr lang="en-US" sz="1600" dirty="0">
                <a:cs typeface="Arial" panose="020B0604020202020204" pitchFamily="34" charset="0"/>
              </a:rPr>
              <a:t>The occurrence of bald copper-gold (</a:t>
            </a:r>
            <a:r>
              <a:rPr lang="en-US" sz="1600" dirty="0" err="1">
                <a:cs typeface="Arial" panose="020B0604020202020204" pitchFamily="34" charset="0"/>
              </a:rPr>
              <a:t>Cu,Au</a:t>
            </a:r>
            <a:r>
              <a:rPr lang="en-US" sz="1600" dirty="0">
                <a:cs typeface="Arial" panose="020B0604020202020204" pitchFamily="34" charset="0"/>
              </a:rPr>
              <a:t>) was identified by </a:t>
            </a:r>
            <a:r>
              <a:rPr lang="en-US" sz="1600" dirty="0" err="1">
                <a:cs typeface="Arial" panose="020B0604020202020204" pitchFamily="34" charset="0"/>
              </a:rPr>
              <a:t>Gurvantalst</a:t>
            </a:r>
            <a:r>
              <a:rPr lang="en-US" sz="1600" dirty="0">
                <a:cs typeface="Arial" panose="020B0604020202020204" pitchFamily="34" charset="0"/>
              </a:rPr>
              <a:t> LLC's 1:50000 scale geological grouping map and general prospecting. The prospecting route was 42 t.km., channel penetration was 32.4 m3, and </a:t>
            </a:r>
            <a:r>
              <a:rPr lang="en-US" sz="1600" dirty="0" err="1">
                <a:cs typeface="Arial" panose="020B0604020202020204" pitchFamily="34" charset="0"/>
              </a:rPr>
              <a:t>lithigeochemical</a:t>
            </a:r>
            <a:r>
              <a:rPr lang="en-US" sz="1600" dirty="0">
                <a:cs typeface="Arial" panose="020B0604020202020204" pitchFamily="34" charset="0"/>
              </a:rPr>
              <a:t> sampling was carried out by secondary dispersion in a 100 x 50 m grid. 384 km, groove sampling 10 km, </a:t>
            </a:r>
            <a:r>
              <a:rPr lang="en-US" sz="1600" dirty="0" err="1">
                <a:cs typeface="Arial" panose="020B0604020202020204" pitchFamily="34" charset="0"/>
              </a:rPr>
              <a:t>protolochek</a:t>
            </a:r>
            <a:r>
              <a:rPr lang="en-US" sz="1600" dirty="0">
                <a:cs typeface="Arial" panose="020B0604020202020204" pitchFamily="34" charset="0"/>
              </a:rPr>
              <a:t> sample 6 km, point sample 22 km, primary geochemical sample 33 km, geophysical magnetic mapping 42 t.km, electrical exploration </a:t>
            </a:r>
            <a:r>
              <a:rPr lang="mn-MN" sz="1600" dirty="0">
                <a:cs typeface="Arial" panose="020B0604020202020204" pitchFamily="34" charset="0"/>
              </a:rPr>
              <a:t>ГТДГ 24.2 </a:t>
            </a:r>
            <a:r>
              <a:rPr lang="en-US" sz="1600" dirty="0" err="1">
                <a:cs typeface="Arial" panose="020B0604020202020204" pitchFamily="34" charset="0"/>
              </a:rPr>
              <a:t>tkm</a:t>
            </a:r>
            <a:r>
              <a:rPr lang="en-US" sz="1600" dirty="0">
                <a:cs typeface="Arial" panose="020B0604020202020204" pitchFamily="34" charset="0"/>
              </a:rPr>
              <a:t>, electric exploration section Dipole-dipole 3.8 </a:t>
            </a:r>
            <a:r>
              <a:rPr lang="en-US" sz="1600" dirty="0" err="1">
                <a:cs typeface="Arial" panose="020B0604020202020204" pitchFamily="34" charset="0"/>
              </a:rPr>
              <a:t>tkm</a:t>
            </a:r>
            <a:r>
              <a:rPr lang="en-US" sz="1600" dirty="0">
                <a:cs typeface="Arial" panose="020B0604020202020204" pitchFamily="34" charset="0"/>
              </a:rPr>
              <a:t>. </a:t>
            </a:r>
            <a:r>
              <a:rPr lang="mn-MN" sz="1600" dirty="0">
                <a:cs typeface="Arial" panose="020B0604020202020204" pitchFamily="34" charset="0"/>
              </a:rPr>
              <a:t> </a:t>
            </a:r>
          </a:p>
          <a:p>
            <a:pPr marL="0" indent="0" algn="just">
              <a:buNone/>
            </a:pPr>
            <a:r>
              <a:rPr lang="mn-MN" sz="1600" dirty="0">
                <a:cs typeface="Arial" panose="020B0604020202020204" pitchFamily="34" charset="0"/>
              </a:rPr>
              <a:t>     </a:t>
            </a:r>
            <a:r>
              <a:rPr lang="en-US" sz="1600" dirty="0">
                <a:cs typeface="Arial" panose="020B0604020202020204" pitchFamily="34" charset="0"/>
              </a:rPr>
              <a:t>Also 4 occurrences of copper, 4 mineralized points, secondary scatter ranges of copper, lead, tin, bismuth, and molybdenum geochemistry have been determined in the prospecting area of the "</a:t>
            </a:r>
            <a:r>
              <a:rPr lang="en-US" sz="1600" dirty="0" err="1">
                <a:cs typeface="Arial" panose="020B0604020202020204" pitchFamily="34" charset="0"/>
              </a:rPr>
              <a:t>Khalzan</a:t>
            </a:r>
            <a:r>
              <a:rPr lang="en-US" sz="1600" dirty="0">
                <a:cs typeface="Arial" panose="020B0604020202020204" pitchFamily="34" charset="0"/>
              </a:rPr>
              <a:t>" project, and copper occurrences have been evaluated.</a:t>
            </a:r>
          </a:p>
          <a:p>
            <a:pPr algn="just"/>
            <a:endParaRPr lang="en-US" sz="1600" dirty="0">
              <a:cs typeface="Arial" panose="020B0604020202020204" pitchFamily="34" charset="0"/>
            </a:endParaRPr>
          </a:p>
          <a:p>
            <a:pPr marL="0" indent="0">
              <a:buNone/>
            </a:pPr>
            <a:endParaRPr lang="en-US" dirty="0"/>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l="1285" t="2301" r="47829" b="3133"/>
          <a:stretch/>
        </p:blipFill>
        <p:spPr bwMode="auto">
          <a:xfrm>
            <a:off x="1388629" y="2596256"/>
            <a:ext cx="4114395" cy="4145366"/>
          </a:xfrm>
          <a:prstGeom prst="rect">
            <a:avLst/>
          </a:prstGeom>
          <a:noFill/>
          <a:ln>
            <a:noFill/>
          </a:ln>
        </p:spPr>
      </p:pic>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5620200" y="2955480"/>
            <a:ext cx="6053571" cy="2969456"/>
          </a:xfrm>
          <a:prstGeom prst="rect">
            <a:avLst/>
          </a:prstGeom>
        </p:spPr>
      </p:pic>
      <p:sp>
        <p:nvSpPr>
          <p:cNvPr id="14" name="TextBox 13">
            <a:extLst>
              <a:ext uri="{FF2B5EF4-FFF2-40B4-BE49-F238E27FC236}">
                <a16:creationId xmlns:a16="http://schemas.microsoft.com/office/drawing/2014/main" id="{ADA9D8BB-D5D1-0628-7EEC-F5652B484924}"/>
              </a:ext>
            </a:extLst>
          </p:cNvPr>
          <p:cNvSpPr txBox="1"/>
          <p:nvPr/>
        </p:nvSpPr>
        <p:spPr>
          <a:xfrm>
            <a:off x="942372" y="202966"/>
            <a:ext cx="8724696" cy="430887"/>
          </a:xfrm>
          <a:prstGeom prst="rect">
            <a:avLst/>
          </a:prstGeom>
          <a:noFill/>
        </p:spPr>
        <p:txBody>
          <a:bodyPr wrap="square" lIns="91440" tIns="45720" rIns="91440" bIns="45720" rtlCol="0" anchor="t">
            <a:spAutoFit/>
          </a:bodyPr>
          <a:lstStyle/>
          <a:p>
            <a:r>
              <a:rPr lang="en-US" sz="2200" b="1" cap="all" dirty="0">
                <a:solidFill>
                  <a:srgbClr val="193477"/>
                </a:solidFill>
                <a:ea typeface="Cambria" panose="02040503050406030204" pitchFamily="18" charset="0"/>
                <a:cs typeface="Calibri" panose="020F0502020204030204" pitchFamily="34" charset="0"/>
              </a:rPr>
              <a:t>Studied-1. /2014-2018/. 1:50000 “</a:t>
            </a:r>
            <a:r>
              <a:rPr lang="en-US" sz="2200" b="1" cap="all" dirty="0" err="1">
                <a:solidFill>
                  <a:srgbClr val="193477"/>
                </a:solidFill>
                <a:ea typeface="Cambria" panose="02040503050406030204" pitchFamily="18" charset="0"/>
                <a:cs typeface="Calibri" panose="020F0502020204030204" pitchFamily="34" charset="0"/>
              </a:rPr>
              <a:t>KHailaast</a:t>
            </a:r>
            <a:r>
              <a:rPr lang="en-US" sz="2200" b="1" cap="all" dirty="0">
                <a:solidFill>
                  <a:srgbClr val="193477"/>
                </a:solidFill>
                <a:ea typeface="Cambria" panose="02040503050406030204" pitchFamily="18" charset="0"/>
                <a:cs typeface="Calibri" panose="020F0502020204030204" pitchFamily="34" charset="0"/>
              </a:rPr>
              <a:t> Uul-50" project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cxnSp>
        <p:nvCxnSpPr>
          <p:cNvPr id="16" name="Straight Connector 15">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550287" y="295176"/>
            <a:ext cx="2479268" cy="307777"/>
          </a:xfrm>
          <a:prstGeom prst="rect">
            <a:avLst/>
          </a:prstGeom>
        </p:spPr>
        <p:txBody>
          <a:bodyPr wrap="none">
            <a:spAutoFit/>
          </a:bodyPr>
          <a:lstStyle/>
          <a:p>
            <a:r>
              <a:rPr lang="mn-MN" sz="1400" b="1" dirty="0">
                <a:cs typeface="Times New Roman" panose="02020603050405020304" pitchFamily="18" charset="0"/>
              </a:rPr>
              <a:t>“</a:t>
            </a:r>
            <a:r>
              <a:rPr lang="en-US" sz="1400" b="1" dirty="0">
                <a:cs typeface="Times New Roman" panose="02020603050405020304" pitchFamily="18" charset="0"/>
              </a:rPr>
              <a:t>ERDENES ALT RESOURCE</a:t>
            </a:r>
            <a:r>
              <a:rPr lang="mn-MN" sz="1400" b="1" dirty="0">
                <a:cs typeface="Times New Roman" panose="02020603050405020304" pitchFamily="18" charset="0"/>
              </a:rPr>
              <a:t>” </a:t>
            </a:r>
            <a:r>
              <a:rPr lang="en-US" sz="1400" b="1" dirty="0">
                <a:cs typeface="Times New Roman" panose="02020603050405020304" pitchFamily="18" charset="0"/>
              </a:rPr>
              <a:t>LLC</a:t>
            </a:r>
            <a:r>
              <a:rPr lang="mn-MN" sz="1400" b="1" dirty="0">
                <a:cs typeface="Times New Roman" panose="02020603050405020304" pitchFamily="18" charset="0"/>
              </a:rPr>
              <a:t> </a:t>
            </a:r>
            <a:endParaRPr lang="en-US" sz="1400" b="1" dirty="0"/>
          </a:p>
        </p:txBody>
      </p:sp>
    </p:spTree>
    <p:extLst>
      <p:ext uri="{BB962C8B-B14F-4D97-AF65-F5344CB8AC3E}">
        <p14:creationId xmlns:p14="http://schemas.microsoft.com/office/powerpoint/2010/main" val="104014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7CB1B0-D6A7-6DFB-9DA6-9E593DB8B7DC}"/>
              </a:ext>
            </a:extLst>
          </p:cNvPr>
          <p:cNvPicPr/>
          <p:nvPr/>
        </p:nvPicPr>
        <p:blipFill rotWithShape="1">
          <a:blip r:embed="rId2" cstate="print">
            <a:extLst>
              <a:ext uri="{28A0092B-C50C-407E-A947-70E740481C1C}">
                <a14:useLocalDpi xmlns:a14="http://schemas.microsoft.com/office/drawing/2010/main" val="0"/>
              </a:ext>
            </a:extLst>
          </a:blip>
          <a:srcRect t="15486"/>
          <a:stretch/>
        </p:blipFill>
        <p:spPr bwMode="auto">
          <a:xfrm>
            <a:off x="2050289" y="2197894"/>
            <a:ext cx="8091421" cy="4136404"/>
          </a:xfrm>
          <a:prstGeom prst="rect">
            <a:avLst/>
          </a:prstGeom>
          <a:ln>
            <a:noFill/>
          </a:ln>
          <a:extLst>
            <a:ext uri="{53640926-AAD7-44D8-BBD7-CCE9431645EC}">
              <a14:shadowObscured xmlns:a14="http://schemas.microsoft.com/office/drawing/2010/main"/>
            </a:ext>
          </a:extLst>
        </p:spPr>
      </p:pic>
      <p:sp>
        <p:nvSpPr>
          <p:cNvPr id="9" name="Rectangle 8"/>
          <p:cNvSpPr/>
          <p:nvPr/>
        </p:nvSpPr>
        <p:spPr>
          <a:xfrm>
            <a:off x="401052" y="874455"/>
            <a:ext cx="11278329" cy="1323439"/>
          </a:xfrm>
          <a:prstGeom prst="rect">
            <a:avLst/>
          </a:prstGeom>
        </p:spPr>
        <p:txBody>
          <a:bodyPr wrap="square">
            <a:spAutoFit/>
          </a:bodyPr>
          <a:lstStyle/>
          <a:p>
            <a:pPr indent="457200" algn="just">
              <a:tabLst>
                <a:tab pos="1499870" algn="l"/>
                <a:tab pos="2969895" algn="ctr"/>
              </a:tabLst>
            </a:pPr>
            <a:r>
              <a:rPr lang="en-US" sz="1600" dirty="0"/>
              <a:t>Within the framework of the Geological Research Center </a:t>
            </a:r>
            <a:r>
              <a:rPr lang="mn-MN" sz="1600" dirty="0"/>
              <a:t>(</a:t>
            </a:r>
            <a:r>
              <a:rPr lang="en-US" sz="1600" dirty="0"/>
              <a:t>state-owned industrial estate</a:t>
            </a:r>
            <a:r>
              <a:rPr lang="mn-MN" sz="1600" dirty="0"/>
              <a:t>)</a:t>
            </a:r>
            <a:r>
              <a:rPr lang="en-US" sz="1600" dirty="0"/>
              <a:t> "AMS-2017" project, 882 tm of drilling, 879 samples of iron, 159 samples of primary geochemistry, search route 1 km, 3 points, 8 </a:t>
            </a:r>
            <a:r>
              <a:rPr lang="en-US" sz="1600" dirty="0" err="1"/>
              <a:t>mineragraphs</a:t>
            </a:r>
            <a:r>
              <a:rPr lang="en-US" sz="1600" dirty="0"/>
              <a:t>, 3 </a:t>
            </a:r>
            <a:r>
              <a:rPr lang="en-US" sz="1600" dirty="0" err="1"/>
              <a:t>Sh</a:t>
            </a:r>
            <a:r>
              <a:rPr lang="en-US" sz="1600" dirty="0"/>
              <a:t> petrograph, 16 </a:t>
            </a:r>
            <a:r>
              <a:rPr lang="en-US" sz="1600" dirty="0" err="1"/>
              <a:t>sh</a:t>
            </a:r>
            <a:r>
              <a:rPr lang="en-US" sz="1600" dirty="0"/>
              <a:t> </a:t>
            </a:r>
            <a:r>
              <a:rPr lang="en-US" sz="1600" dirty="0" err="1"/>
              <a:t>Etolan</a:t>
            </a:r>
            <a:r>
              <a:rPr lang="en-US" sz="1600" dirty="0"/>
              <a:t>, 4.4 t, km pole-dipole have been completed. The occurrence is similar to the </a:t>
            </a:r>
            <a:r>
              <a:rPr lang="en-US" sz="1600" dirty="0" err="1"/>
              <a:t>Khul</a:t>
            </a:r>
            <a:r>
              <a:rPr lang="en-US" sz="1600" dirty="0"/>
              <a:t> Mort Group porphyry deposits and occurrences near the </a:t>
            </a:r>
            <a:r>
              <a:rPr lang="en-US" sz="1600" dirty="0" err="1"/>
              <a:t>Ulziit</a:t>
            </a:r>
            <a:r>
              <a:rPr lang="en-US" sz="1600" dirty="0"/>
              <a:t> Black Mountains behind the </a:t>
            </a:r>
            <a:r>
              <a:rPr lang="en-US" sz="1600" dirty="0" err="1"/>
              <a:t>Edren</a:t>
            </a:r>
            <a:r>
              <a:rPr lang="en-US" sz="1600" dirty="0"/>
              <a:t> Mountains, and it is believed that further drilling and detailed geophysical exploration is necessary.</a:t>
            </a:r>
          </a:p>
        </p:txBody>
      </p:sp>
      <p:sp>
        <p:nvSpPr>
          <p:cNvPr id="12" name="TextBox 11">
            <a:extLst>
              <a:ext uri="{FF2B5EF4-FFF2-40B4-BE49-F238E27FC236}">
                <a16:creationId xmlns:a16="http://schemas.microsoft.com/office/drawing/2014/main" id="{ADA9D8BB-D5D1-0628-7EEC-F5652B484924}"/>
              </a:ext>
            </a:extLst>
          </p:cNvPr>
          <p:cNvSpPr txBox="1"/>
          <p:nvPr/>
        </p:nvSpPr>
        <p:spPr>
          <a:xfrm>
            <a:off x="852011" y="206454"/>
            <a:ext cx="8724696" cy="430887"/>
          </a:xfrm>
          <a:prstGeom prst="rect">
            <a:avLst/>
          </a:prstGeom>
          <a:noFill/>
        </p:spPr>
        <p:txBody>
          <a:bodyPr wrap="square" lIns="91440" tIns="45720" rIns="91440" bIns="45720" rtlCol="0" anchor="t">
            <a:spAutoFit/>
          </a:bodyPr>
          <a:lstStyle/>
          <a:p>
            <a:r>
              <a:rPr lang="en-US" sz="2200" b="1" cap="all" dirty="0">
                <a:solidFill>
                  <a:srgbClr val="193477"/>
                </a:solidFill>
                <a:ea typeface="Cambria" panose="02040503050406030204" pitchFamily="18" charset="0"/>
                <a:cs typeface="Calibri" panose="020F0502020204030204" pitchFamily="34" charset="0"/>
              </a:rPr>
              <a:t>Studied</a:t>
            </a:r>
            <a:r>
              <a:rPr lang="mn-MN" sz="2200" b="1" cap="all" dirty="0">
                <a:solidFill>
                  <a:srgbClr val="193477"/>
                </a:solidFill>
                <a:ea typeface="Cambria" panose="02040503050406030204" pitchFamily="18" charset="0"/>
                <a:cs typeface="Calibri" panose="020F0502020204030204" pitchFamily="34" charset="0"/>
              </a:rPr>
              <a:t>-</a:t>
            </a:r>
            <a:r>
              <a:rPr lang="en-US" sz="2200" b="1" cap="all" dirty="0">
                <a:solidFill>
                  <a:srgbClr val="193477"/>
                </a:solidFill>
                <a:ea typeface="Cambria" panose="02040503050406030204" pitchFamily="18" charset="0"/>
                <a:cs typeface="Calibri" panose="020F0502020204030204" pitchFamily="34" charset="0"/>
              </a:rPr>
              <a:t>2</a:t>
            </a:r>
            <a:r>
              <a:rPr lang="mn-MN" sz="2200" b="1" cap="all" dirty="0">
                <a:solidFill>
                  <a:srgbClr val="193477"/>
                </a:solidFill>
                <a:ea typeface="Cambria" panose="02040503050406030204" pitchFamily="18" charset="0"/>
                <a:cs typeface="Calibri" panose="020F0502020204030204" pitchFamily="34" charset="0"/>
              </a:rPr>
              <a:t>. </a:t>
            </a:r>
            <a:r>
              <a:rPr lang="en-US" sz="2200" b="1" cap="all" dirty="0">
                <a:solidFill>
                  <a:srgbClr val="193477"/>
                </a:solidFill>
                <a:ea typeface="Cambria" panose="02040503050406030204" pitchFamily="18" charset="0"/>
                <a:cs typeface="Calibri" panose="020F0502020204030204" pitchFamily="34" charset="0"/>
              </a:rPr>
              <a:t>/year 2019/. "AMC-2017" project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cxnSp>
        <p:nvCxnSpPr>
          <p:cNvPr id="14" name="Straight Connector 13">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445546" y="285511"/>
            <a:ext cx="2479268" cy="307777"/>
          </a:xfrm>
          <a:prstGeom prst="rect">
            <a:avLst/>
          </a:prstGeom>
        </p:spPr>
        <p:txBody>
          <a:bodyPr wrap="none">
            <a:spAutoFit/>
          </a:bodyPr>
          <a:lstStyle/>
          <a:p>
            <a:r>
              <a:rPr lang="mn-MN" sz="1400" b="1" dirty="0">
                <a:cs typeface="Times New Roman" panose="02020603050405020304" pitchFamily="18" charset="0"/>
              </a:rPr>
              <a:t>“</a:t>
            </a:r>
            <a:r>
              <a:rPr lang="en-US" sz="1400" b="1" dirty="0">
                <a:cs typeface="Times New Roman" panose="02020603050405020304" pitchFamily="18" charset="0"/>
              </a:rPr>
              <a:t>ERDENES ALT RESOURCE</a:t>
            </a:r>
            <a:r>
              <a:rPr lang="mn-MN" sz="1400" b="1" dirty="0">
                <a:cs typeface="Times New Roman" panose="02020603050405020304" pitchFamily="18" charset="0"/>
              </a:rPr>
              <a:t>” </a:t>
            </a:r>
            <a:r>
              <a:rPr lang="en-US" sz="1400" b="1" dirty="0">
                <a:cs typeface="Times New Roman" panose="02020603050405020304" pitchFamily="18" charset="0"/>
              </a:rPr>
              <a:t>LLC</a:t>
            </a:r>
            <a:r>
              <a:rPr lang="mn-MN" sz="1400" b="1" dirty="0">
                <a:cs typeface="Times New Roman" panose="02020603050405020304" pitchFamily="18" charset="0"/>
              </a:rPr>
              <a:t> </a:t>
            </a:r>
            <a:endParaRPr lang="en-US" sz="1400" b="1" dirty="0"/>
          </a:p>
        </p:txBody>
      </p:sp>
    </p:spTree>
    <p:extLst>
      <p:ext uri="{BB962C8B-B14F-4D97-AF65-F5344CB8AC3E}">
        <p14:creationId xmlns:p14="http://schemas.microsoft.com/office/powerpoint/2010/main" val="897243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3">
            <a:extLst>
              <a:ext uri="{FF2B5EF4-FFF2-40B4-BE49-F238E27FC236}">
                <a16:creationId xmlns:a16="http://schemas.microsoft.com/office/drawing/2014/main" id="{F81AB09C-7135-D520-1B5D-2AFA253C24D9}"/>
              </a:ext>
            </a:extLst>
          </p:cNvPr>
          <p:cNvSpPr/>
          <p:nvPr/>
        </p:nvSpPr>
        <p:spPr>
          <a:xfrm>
            <a:off x="7852242" y="875965"/>
            <a:ext cx="3651431" cy="402892"/>
          </a:xfrm>
          <a:prstGeom prst="rightArrow">
            <a:avLst/>
          </a:prstGeom>
          <a:gradFill flip="none" rotWithShape="1">
            <a:gsLst>
              <a:gs pos="4000">
                <a:srgbClr val="FF6600"/>
              </a:gs>
              <a:gs pos="60000">
                <a:schemeClr val="bg1"/>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2060"/>
              </a:solidFill>
              <a:effectLst/>
              <a:uLnTx/>
              <a:uFillTx/>
              <a:cs typeface="Arial"/>
            </a:endParaRPr>
          </a:p>
        </p:txBody>
      </p:sp>
      <p:graphicFrame>
        <p:nvGraphicFramePr>
          <p:cNvPr id="20" name="Table 19">
            <a:extLst>
              <a:ext uri="{FF2B5EF4-FFF2-40B4-BE49-F238E27FC236}">
                <a16:creationId xmlns:a16="http://schemas.microsoft.com/office/drawing/2014/main" id="{17D8C7C2-096C-4A4D-76E4-4CB7D5ABE154}"/>
              </a:ext>
            </a:extLst>
          </p:cNvPr>
          <p:cNvGraphicFramePr>
            <a:graphicFrameLocks noGrp="1"/>
          </p:cNvGraphicFramePr>
          <p:nvPr>
            <p:extLst>
              <p:ext uri="{D42A27DB-BD31-4B8C-83A1-F6EECF244321}">
                <p14:modId xmlns:p14="http://schemas.microsoft.com/office/powerpoint/2010/main" val="2865837889"/>
              </p:ext>
            </p:extLst>
          </p:nvPr>
        </p:nvGraphicFramePr>
        <p:xfrm>
          <a:off x="7894012" y="1431704"/>
          <a:ext cx="3567889" cy="2769846"/>
        </p:xfrm>
        <a:graphic>
          <a:graphicData uri="http://schemas.openxmlformats.org/drawingml/2006/table">
            <a:tbl>
              <a:tblPr firstRow="1" bandRow="1">
                <a:tableStyleId>{3B4B98B0-60AC-42C2-AFA5-B58CD77FA1E5}</a:tableStyleId>
              </a:tblPr>
              <a:tblGrid>
                <a:gridCol w="2846612">
                  <a:extLst>
                    <a:ext uri="{9D8B030D-6E8A-4147-A177-3AD203B41FA5}">
                      <a16:colId xmlns:a16="http://schemas.microsoft.com/office/drawing/2014/main" val="20000"/>
                    </a:ext>
                  </a:extLst>
                </a:gridCol>
                <a:gridCol w="721277">
                  <a:extLst>
                    <a:ext uri="{9D8B030D-6E8A-4147-A177-3AD203B41FA5}">
                      <a16:colId xmlns:a16="http://schemas.microsoft.com/office/drawing/2014/main" val="20001"/>
                    </a:ext>
                  </a:extLst>
                </a:gridCol>
              </a:tblGrid>
              <a:tr h="382679">
                <a:tc gridSpan="2">
                  <a:txBody>
                    <a:bodyPr/>
                    <a:lstStyle/>
                    <a:p>
                      <a:pPr algn="ctr"/>
                      <a:r>
                        <a:rPr lang="en-US" sz="1400" b="1" dirty="0">
                          <a:solidFill>
                            <a:schemeClr val="tx1"/>
                          </a:solidFill>
                          <a:latin typeface="+mn-lt"/>
                          <a:cs typeface="Arial" panose="020B0604020202020204" pitchFamily="34" charset="0"/>
                        </a:rPr>
                        <a:t>RELATED DOCUMENTS</a:t>
                      </a:r>
                    </a:p>
                  </a:txBody>
                  <a:tcPr anchor="ctr"/>
                </a:tc>
                <a:tc hMerge="1">
                  <a:txBody>
                    <a:bodyPr/>
                    <a:lstStyle/>
                    <a:p>
                      <a:endParaRPr lang="en-US" sz="1200" b="0" dirty="0">
                        <a:latin typeface="Arial"/>
                        <a:cs typeface="Arial"/>
                      </a:endParaRPr>
                    </a:p>
                  </a:txBody>
                  <a:tcPr/>
                </a:tc>
                <a:extLst>
                  <a:ext uri="{0D108BD9-81ED-4DB2-BD59-A6C34878D82A}">
                    <a16:rowId xmlns:a16="http://schemas.microsoft.com/office/drawing/2014/main" val="10000"/>
                  </a:ext>
                </a:extLst>
              </a:tr>
              <a:tr h="344411">
                <a:tc>
                  <a:txBody>
                    <a:bodyPr/>
                    <a:lstStyle/>
                    <a:p>
                      <a:r>
                        <a:rPr lang="en-US" sz="1200" dirty="0">
                          <a:solidFill>
                            <a:schemeClr val="accent1">
                              <a:lumMod val="50000"/>
                            </a:schemeClr>
                          </a:solidFill>
                          <a:latin typeface="+mn-lt"/>
                          <a:cs typeface="Arial" panose="020B0604020202020204" pitchFamily="34" charset="0"/>
                        </a:rPr>
                        <a:t>Feasibility Study</a:t>
                      </a:r>
                      <a:endParaRPr lang="en-US" sz="1200" b="1" dirty="0">
                        <a:solidFill>
                          <a:schemeClr val="accent1">
                            <a:lumMod val="50000"/>
                          </a:schemeClr>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1"/>
                  </a:ext>
                </a:extLst>
              </a:tr>
              <a:tr h="344411">
                <a:tc>
                  <a:txBody>
                    <a:bodyPr/>
                    <a:lstStyle/>
                    <a:p>
                      <a:r>
                        <a:rPr lang="en-US" sz="1200" b="0" dirty="0">
                          <a:solidFill>
                            <a:schemeClr val="accent1">
                              <a:lumMod val="50000"/>
                            </a:schemeClr>
                          </a:solidFill>
                          <a:latin typeface="+mn-lt"/>
                          <a:cs typeface="Arial" panose="020B0604020202020204" pitchFamily="34" charset="0"/>
                        </a:rPr>
                        <a:t>Plan</a:t>
                      </a:r>
                      <a:endParaRPr lang="en-US" sz="1200" b="1" dirty="0">
                        <a:solidFill>
                          <a:schemeClr val="accent1">
                            <a:lumMod val="50000"/>
                          </a:schemeClr>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2"/>
                  </a:ext>
                </a:extLst>
              </a:tr>
              <a:tr h="344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lumMod val="50000"/>
                            </a:schemeClr>
                          </a:solidFill>
                          <a:latin typeface="+mn-lt"/>
                          <a:cs typeface="Arial" panose="020B0604020202020204" pitchFamily="34" charset="0"/>
                        </a:rPr>
                        <a:t>Environmental Assessment</a:t>
                      </a:r>
                      <a:endParaRPr lang="en-US" sz="1200" b="1" kern="1200" dirty="0">
                        <a:solidFill>
                          <a:schemeClr val="accent1">
                            <a:lumMod val="50000"/>
                          </a:schemeClr>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3"/>
                  </a:ext>
                </a:extLst>
              </a:tr>
              <a:tr h="34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1">
                              <a:lumMod val="50000"/>
                            </a:schemeClr>
                          </a:solidFill>
                          <a:latin typeface="+mn-lt"/>
                          <a:cs typeface="Arial" panose="020B0604020202020204" pitchFamily="34" charset="0"/>
                        </a:rPr>
                        <a:t>Land Permit</a:t>
                      </a:r>
                      <a:r>
                        <a:rPr lang="mn-MN" sz="1200" kern="1200" dirty="0">
                          <a:solidFill>
                            <a:schemeClr val="accent1">
                              <a:lumMod val="50000"/>
                            </a:schemeClr>
                          </a:solidFill>
                          <a:latin typeface="+mn-lt"/>
                          <a:cs typeface="Arial" panose="020B0604020202020204" pitchFamily="34" charset="0"/>
                        </a:rPr>
                        <a:t>- </a:t>
                      </a:r>
                      <a:r>
                        <a:rPr lang="mn-MN" sz="1200" b="1" kern="1200" dirty="0">
                          <a:solidFill>
                            <a:schemeClr val="accent1">
                              <a:lumMod val="50000"/>
                            </a:schemeClr>
                          </a:solidFill>
                          <a:latin typeface="+mn-lt"/>
                          <a:cs typeface="Arial" panose="020B0604020202020204" pitchFamily="34" charset="0"/>
                        </a:rPr>
                        <a:t>100%</a:t>
                      </a:r>
                      <a:endParaRPr lang="en-US" sz="1200" b="1" kern="1200" dirty="0">
                        <a:solidFill>
                          <a:schemeClr val="accent1">
                            <a:lumMod val="50000"/>
                          </a:schemeClr>
                        </a:solidFill>
                        <a:latin typeface="+mn-lt"/>
                        <a:ea typeface="+mn-ea"/>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4"/>
                  </a:ext>
                </a:extLst>
              </a:tr>
              <a:tr h="344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1">
                              <a:lumMod val="50000"/>
                            </a:schemeClr>
                          </a:solidFill>
                          <a:latin typeface="+mn-lt"/>
                          <a:cs typeface="Arial" panose="020B0604020202020204" pitchFamily="34" charset="0"/>
                        </a:rPr>
                        <a:t>Cooperation agreement with the local area </a:t>
                      </a:r>
                      <a:r>
                        <a:rPr lang="mn-MN" sz="1200" b="0" dirty="0">
                          <a:solidFill>
                            <a:schemeClr val="accent1">
                              <a:lumMod val="50000"/>
                            </a:schemeClr>
                          </a:solidFill>
                          <a:latin typeface="+mn-lt"/>
                          <a:cs typeface="Arial" panose="020B0604020202020204" pitchFamily="34" charset="0"/>
                        </a:rPr>
                        <a:t>- 100%</a:t>
                      </a:r>
                      <a:r>
                        <a:rPr lang="mn-MN" sz="1200" b="0" baseline="0" dirty="0">
                          <a:solidFill>
                            <a:schemeClr val="accent1">
                              <a:lumMod val="50000"/>
                            </a:schemeClr>
                          </a:solidFill>
                          <a:latin typeface="+mn-lt"/>
                          <a:cs typeface="Arial" panose="020B0604020202020204" pitchFamily="34" charset="0"/>
                        </a:rPr>
                        <a:t> </a:t>
                      </a:r>
                      <a:endParaRPr lang="en-US" sz="1200" b="0" dirty="0">
                        <a:solidFill>
                          <a:schemeClr val="accent1">
                            <a:lumMod val="50000"/>
                          </a:schemeClr>
                        </a:solidFill>
                        <a:latin typeface="+mn-lt"/>
                        <a:cs typeface="Arial" panose="020B0604020202020204" pitchFamily="34" charset="0"/>
                      </a:endParaRPr>
                    </a:p>
                  </a:txBody>
                  <a:tcPr anchor="ctr"/>
                </a:tc>
                <a:tc>
                  <a:txBody>
                    <a:bodyPr/>
                    <a:lstStyle/>
                    <a:p>
                      <a:endParaRPr lang="en-US" sz="1200" b="0" dirty="0">
                        <a:latin typeface="+mj-lt"/>
                        <a:cs typeface="Arial" panose="020B0604020202020204" pitchFamily="34" charset="0"/>
                      </a:endParaRPr>
                    </a:p>
                  </a:txBody>
                  <a:tcPr anchor="ctr"/>
                </a:tc>
                <a:extLst>
                  <a:ext uri="{0D108BD9-81ED-4DB2-BD59-A6C34878D82A}">
                    <a16:rowId xmlns:a16="http://schemas.microsoft.com/office/drawing/2014/main" val="10006"/>
                  </a:ext>
                </a:extLst>
              </a:tr>
              <a:tr h="552323">
                <a:tc>
                  <a:txBody>
                    <a:bodyPr/>
                    <a:lstStyle/>
                    <a:p>
                      <a:r>
                        <a:rPr lang="en-US" sz="1200" dirty="0">
                          <a:solidFill>
                            <a:schemeClr val="accent1">
                              <a:lumMod val="50000"/>
                            </a:schemeClr>
                          </a:solidFill>
                          <a:latin typeface="+mn-lt"/>
                          <a:cs typeface="Arial" panose="020B0604020202020204" pitchFamily="34" charset="0"/>
                        </a:rPr>
                        <a:t>Has the funding been fully resolved</a:t>
                      </a:r>
                      <a:endParaRPr lang="en-US" sz="1200" b="1" dirty="0">
                        <a:solidFill>
                          <a:schemeClr val="accent1">
                            <a:lumMod val="50000"/>
                          </a:schemeClr>
                        </a:solidFill>
                        <a:latin typeface="+mn-lt"/>
                        <a:cs typeface="Arial" panose="020B0604020202020204" pitchFamily="34" charset="0"/>
                      </a:endParaRPr>
                    </a:p>
                  </a:txBody>
                  <a:tcPr anchor="ctr"/>
                </a:tc>
                <a:tc>
                  <a:txBody>
                    <a:bodyPr/>
                    <a:lstStyle/>
                    <a:p>
                      <a:endParaRPr lang="en-US" sz="1200" dirty="0">
                        <a:latin typeface="+mj-lt"/>
                        <a:cs typeface="Arial" panose="020B0604020202020204" pitchFamily="34" charset="0"/>
                      </a:endParaRPr>
                    </a:p>
                  </a:txBody>
                  <a:tcPr anchor="ctr"/>
                </a:tc>
                <a:extLst>
                  <a:ext uri="{0D108BD9-81ED-4DB2-BD59-A6C34878D82A}">
                    <a16:rowId xmlns:a16="http://schemas.microsoft.com/office/drawing/2014/main" val="10007"/>
                  </a:ext>
                </a:extLst>
              </a:tr>
            </a:tbl>
          </a:graphicData>
        </a:graphic>
      </p:graphicFrame>
      <p:pic>
        <p:nvPicPr>
          <p:cNvPr id="23" name="Picture 22">
            <a:extLst>
              <a:ext uri="{FF2B5EF4-FFF2-40B4-BE49-F238E27FC236}">
                <a16:creationId xmlns:a16="http://schemas.microsoft.com/office/drawing/2014/main" id="{84FBA421-38E3-32C7-FD00-AF917433E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720" y="2949035"/>
            <a:ext cx="274267" cy="228991"/>
          </a:xfrm>
          <a:prstGeom prst="rect">
            <a:avLst/>
          </a:prstGeom>
        </p:spPr>
      </p:pic>
      <p:pic>
        <p:nvPicPr>
          <p:cNvPr id="24" name="Picture 23">
            <a:extLst>
              <a:ext uri="{FF2B5EF4-FFF2-40B4-BE49-F238E27FC236}">
                <a16:creationId xmlns:a16="http://schemas.microsoft.com/office/drawing/2014/main" id="{AF39EAC8-5786-AF98-9D85-9FFF935E71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719" y="3276302"/>
            <a:ext cx="274267" cy="228991"/>
          </a:xfrm>
          <a:prstGeom prst="rect">
            <a:avLst/>
          </a:prstGeom>
        </p:spPr>
      </p:pic>
      <p:pic>
        <p:nvPicPr>
          <p:cNvPr id="26" name="Picture 25">
            <a:extLst>
              <a:ext uri="{FF2B5EF4-FFF2-40B4-BE49-F238E27FC236}">
                <a16:creationId xmlns:a16="http://schemas.microsoft.com/office/drawing/2014/main" id="{0F3585E4-9000-6E7C-7B40-4C13C3D4A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3747074"/>
            <a:ext cx="232806" cy="228990"/>
          </a:xfrm>
          <a:prstGeom prst="rect">
            <a:avLst/>
          </a:prstGeom>
        </p:spPr>
      </p:pic>
      <p:pic>
        <p:nvPicPr>
          <p:cNvPr id="27" name="Picture 26">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2602291"/>
            <a:ext cx="232806" cy="228990"/>
          </a:xfrm>
          <a:prstGeom prst="rect">
            <a:avLst/>
          </a:prstGeom>
        </p:spPr>
      </p:pic>
      <p:pic>
        <p:nvPicPr>
          <p:cNvPr id="16" name="Picture 15">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371" y="2219012"/>
            <a:ext cx="232806" cy="228990"/>
          </a:xfrm>
          <a:prstGeom prst="rect">
            <a:avLst/>
          </a:prstGeom>
        </p:spPr>
      </p:pic>
      <p:pic>
        <p:nvPicPr>
          <p:cNvPr id="19" name="Picture 18">
            <a:extLst>
              <a:ext uri="{FF2B5EF4-FFF2-40B4-BE49-F238E27FC236}">
                <a16:creationId xmlns:a16="http://schemas.microsoft.com/office/drawing/2014/main" id="{4EC41E79-D0B6-FA2C-2981-DB4CC7777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895" y="1897321"/>
            <a:ext cx="232806" cy="228990"/>
          </a:xfrm>
          <a:prstGeom prst="rect">
            <a:avLst/>
          </a:prstGeom>
        </p:spPr>
      </p:pic>
      <p:sp>
        <p:nvSpPr>
          <p:cNvPr id="22" name="Title 14">
            <a:extLst>
              <a:ext uri="{FF2B5EF4-FFF2-40B4-BE49-F238E27FC236}">
                <a16:creationId xmlns:a16="http://schemas.microsoft.com/office/drawing/2014/main" id="{C6FF3D2E-C319-3B85-7B16-AA196288BC8A}"/>
              </a:ext>
            </a:extLst>
          </p:cNvPr>
          <p:cNvSpPr txBox="1">
            <a:spLocks/>
          </p:cNvSpPr>
          <p:nvPr/>
        </p:nvSpPr>
        <p:spPr>
          <a:xfrm>
            <a:off x="535709" y="3623080"/>
            <a:ext cx="6925719" cy="286232"/>
          </a:xfrm>
          <a:prstGeom prst="rect">
            <a:avLst/>
          </a:prstGeom>
          <a:noFill/>
        </p:spPr>
        <p:txBody>
          <a:bodyPr vert="horz" wrap="square" lIns="91440" tIns="45720" rIns="91440" bIns="45720" rtlCol="0" anchor="t">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457200">
              <a:tabLst>
                <a:tab pos="1499870" algn="l"/>
                <a:tab pos="2969895" algn="ctr"/>
              </a:tabLst>
            </a:pPr>
            <a:r>
              <a:rPr lang="en-US" sz="1400" b="1" dirty="0"/>
              <a:t>PROJECT INTRODUCTION:</a:t>
            </a:r>
            <a:endParaRPr lang="en-US" sz="1400" dirty="0">
              <a:solidFill>
                <a:srgbClr val="000000"/>
              </a:solidFill>
              <a:latin typeface="Calibri" panose="020F0502020204030204" pitchFamily="34" charset="0"/>
            </a:endParaRPr>
          </a:p>
        </p:txBody>
      </p:sp>
      <p:graphicFrame>
        <p:nvGraphicFramePr>
          <p:cNvPr id="21" name="Table 20">
            <a:extLst>
              <a:ext uri="{FF2B5EF4-FFF2-40B4-BE49-F238E27FC236}">
                <a16:creationId xmlns:a16="http://schemas.microsoft.com/office/drawing/2014/main" id="{EEBD6479-2C82-106A-4F52-FEECF7DFC680}"/>
              </a:ext>
            </a:extLst>
          </p:cNvPr>
          <p:cNvGraphicFramePr>
            <a:graphicFrameLocks noGrp="1"/>
          </p:cNvGraphicFramePr>
          <p:nvPr>
            <p:extLst>
              <p:ext uri="{D42A27DB-BD31-4B8C-83A1-F6EECF244321}">
                <p14:modId xmlns:p14="http://schemas.microsoft.com/office/powerpoint/2010/main" val="1692024144"/>
              </p:ext>
            </p:extLst>
          </p:nvPr>
        </p:nvGraphicFramePr>
        <p:xfrm>
          <a:off x="535710" y="875965"/>
          <a:ext cx="6925719" cy="2754743"/>
        </p:xfrm>
        <a:graphic>
          <a:graphicData uri="http://schemas.openxmlformats.org/drawingml/2006/table">
            <a:tbl>
              <a:tblPr firstRow="1" bandRow="1">
                <a:tableStyleId>{21E4AEA4-8DFA-4A89-87EB-49C32662AFE0}</a:tableStyleId>
              </a:tblPr>
              <a:tblGrid>
                <a:gridCol w="802638">
                  <a:extLst>
                    <a:ext uri="{9D8B030D-6E8A-4147-A177-3AD203B41FA5}">
                      <a16:colId xmlns:a16="http://schemas.microsoft.com/office/drawing/2014/main" val="3882897820"/>
                    </a:ext>
                  </a:extLst>
                </a:gridCol>
                <a:gridCol w="1280160">
                  <a:extLst>
                    <a:ext uri="{9D8B030D-6E8A-4147-A177-3AD203B41FA5}">
                      <a16:colId xmlns:a16="http://schemas.microsoft.com/office/drawing/2014/main" val="20001"/>
                    </a:ext>
                  </a:extLst>
                </a:gridCol>
                <a:gridCol w="4842921">
                  <a:extLst>
                    <a:ext uri="{9D8B030D-6E8A-4147-A177-3AD203B41FA5}">
                      <a16:colId xmlns:a16="http://schemas.microsoft.com/office/drawing/2014/main" val="3097195125"/>
                    </a:ext>
                  </a:extLst>
                </a:gridCol>
              </a:tblGrid>
              <a:tr h="0">
                <a:tc gridSpan="3">
                  <a:txBody>
                    <a:bodyPr/>
                    <a:lstStyle/>
                    <a:p>
                      <a:pPr algn="ctr" rtl="0" fontAlgn="ctr"/>
                      <a:r>
                        <a:rPr lang="en-US" sz="1600" u="none" strike="noStrike" dirty="0">
                          <a:effectLst/>
                        </a:rPr>
                        <a:t>PROJECT OVERVIEW INFORMATION</a:t>
                      </a:r>
                      <a:endParaRPr lang="mn-MN" sz="1600" b="1" i="0" u="none" strike="noStrike" dirty="0">
                        <a:solidFill>
                          <a:srgbClr val="FFFFFF"/>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655602"/>
                  </a:ext>
                </a:extLst>
              </a:tr>
              <a:tr h="221656">
                <a:tc gridSpan="2">
                  <a:txBody>
                    <a:bodyPr/>
                    <a:lstStyle/>
                    <a:p>
                      <a:pPr algn="l" rtl="0" fontAlgn="ctr"/>
                      <a:r>
                        <a:rPr lang="en-US" sz="1200" u="none" strike="noStrike" dirty="0">
                          <a:effectLst/>
                        </a:rPr>
                        <a:t>Shareholder</a:t>
                      </a:r>
                      <a:r>
                        <a:rPr lang="mn-MN" sz="1200" u="none" strike="noStrike" dirty="0">
                          <a:effectLst/>
                        </a:rPr>
                        <a:t>:</a:t>
                      </a:r>
                      <a:r>
                        <a:rPr lang="en-US" sz="1200" u="none" strike="noStrike" dirty="0">
                          <a:effectLst/>
                        </a:rPr>
                        <a:t> </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r>
                        <a:rPr lang="mn-MN" sz="1200" b="0" dirty="0">
                          <a:cs typeface="Times New Roman" panose="02020603050405020304" pitchFamily="18" charset="0"/>
                        </a:rPr>
                        <a:t>“</a:t>
                      </a:r>
                      <a:r>
                        <a:rPr lang="en-US" sz="1200" b="0" dirty="0">
                          <a:cs typeface="Times New Roman" panose="02020603050405020304" pitchFamily="18" charset="0"/>
                        </a:rPr>
                        <a:t>ERDENES ALT RESOURCE</a:t>
                      </a:r>
                      <a:r>
                        <a:rPr lang="mn-MN" sz="1200" b="0" dirty="0">
                          <a:cs typeface="Times New Roman" panose="02020603050405020304" pitchFamily="18" charset="0"/>
                        </a:rPr>
                        <a:t>” </a:t>
                      </a:r>
                      <a:r>
                        <a:rPr lang="en-US" sz="1200" b="0" dirty="0">
                          <a:cs typeface="Times New Roman" panose="02020603050405020304" pitchFamily="18" charset="0"/>
                        </a:rPr>
                        <a:t>LLC</a:t>
                      </a:r>
                      <a:r>
                        <a:rPr lang="mn-MN" sz="1200" b="0" dirty="0">
                          <a:cs typeface="Times New Roman" panose="02020603050405020304" pitchFamily="18" charset="0"/>
                        </a:rPr>
                        <a:t> </a:t>
                      </a:r>
                      <a:endParaRPr lang="en-US" sz="1200" b="0" dirty="0"/>
                    </a:p>
                  </a:txBody>
                  <a:tcPr marL="9525" marR="9525" marT="9525" marB="0" anchor="ctr"/>
                </a:tc>
                <a:extLst>
                  <a:ext uri="{0D108BD9-81ED-4DB2-BD59-A6C34878D82A}">
                    <a16:rowId xmlns:a16="http://schemas.microsoft.com/office/drawing/2014/main" val="2156981617"/>
                  </a:ext>
                </a:extLst>
              </a:tr>
              <a:tr h="372015">
                <a:tc gridSpan="2">
                  <a:txBody>
                    <a:bodyPr/>
                    <a:lstStyle/>
                    <a:p>
                      <a:pPr algn="l" rtl="0" fontAlgn="ctr"/>
                      <a:r>
                        <a:rPr lang="en-US" sz="1200" u="none" strike="noStrike" dirty="0">
                          <a:effectLst/>
                        </a:rPr>
                        <a:t>Location</a:t>
                      </a:r>
                      <a:r>
                        <a:rPr lang="mn-MN" sz="1200" u="none" strike="noStrike" dirty="0">
                          <a:effectLst/>
                        </a:rPr>
                        <a:t>: </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cs typeface="Times New Roman" panose="02020603050405020304" pitchFamily="18" charset="0"/>
                        </a:rPr>
                        <a:t> </a:t>
                      </a:r>
                      <a:r>
                        <a:rPr lang="en-US" sz="1200" dirty="0" err="1">
                          <a:effectLst/>
                          <a:ea typeface="Times New Roman" panose="02020603050405020304" pitchFamily="18" charset="0"/>
                          <a:cs typeface="Times New Roman" panose="02020603050405020304" pitchFamily="18" charset="0"/>
                        </a:rPr>
                        <a:t>Bayankhongor</a:t>
                      </a:r>
                      <a:r>
                        <a:rPr lang="en-US" sz="1200" dirty="0">
                          <a:effectLst/>
                          <a:ea typeface="Times New Roman" panose="02020603050405020304" pitchFamily="18" charset="0"/>
                          <a:cs typeface="Times New Roman" panose="02020603050405020304" pitchFamily="18" charset="0"/>
                        </a:rPr>
                        <a:t> Province Bayan-</a:t>
                      </a:r>
                      <a:r>
                        <a:rPr lang="en-US" sz="1200" dirty="0" err="1">
                          <a:ea typeface="Times New Roman" panose="02020603050405020304" pitchFamily="18" charset="0"/>
                          <a:cs typeface="Times New Roman" panose="02020603050405020304" pitchFamily="18" charset="0"/>
                        </a:rPr>
                        <a:t>U</a:t>
                      </a:r>
                      <a:r>
                        <a:rPr lang="en-US" sz="1200" dirty="0" err="1">
                          <a:effectLst/>
                          <a:ea typeface="Times New Roman" panose="02020603050405020304" pitchFamily="18" charset="0"/>
                          <a:cs typeface="Times New Roman" panose="02020603050405020304" pitchFamily="18" charset="0"/>
                        </a:rPr>
                        <a:t>ndur</a:t>
                      </a:r>
                      <a:r>
                        <a:rPr lang="en-US" sz="1200" dirty="0">
                          <a:effectLst/>
                          <a:ea typeface="Times New Roman" panose="02020603050405020304" pitchFamily="18" charset="0"/>
                          <a:cs typeface="Times New Roman" panose="02020603050405020304" pitchFamily="18" charset="0"/>
                        </a:rPr>
                        <a:t> Sum area, near the low hill on the west side of </a:t>
                      </a:r>
                      <a:r>
                        <a:rPr lang="en-US" sz="1200" dirty="0" err="1">
                          <a:effectLst/>
                          <a:ea typeface="Times New Roman" panose="02020603050405020304" pitchFamily="18" charset="0"/>
                          <a:cs typeface="Times New Roman" panose="02020603050405020304" pitchFamily="18" charset="0"/>
                        </a:rPr>
                        <a:t>Dovjoot</a:t>
                      </a:r>
                      <a:r>
                        <a:rPr lang="en-US" sz="1200" dirty="0">
                          <a:effectLst/>
                          <a:ea typeface="Times New Roman" panose="02020603050405020304" pitchFamily="18" charset="0"/>
                          <a:cs typeface="Times New Roman" panose="02020603050405020304" pitchFamily="18" charset="0"/>
                        </a:rPr>
                        <a:t> </a:t>
                      </a:r>
                      <a:r>
                        <a:rPr lang="en-US" sz="1200" dirty="0" err="1">
                          <a:effectLst/>
                          <a:ea typeface="Times New Roman" panose="02020603050405020304" pitchFamily="18" charset="0"/>
                          <a:cs typeface="Times New Roman" panose="02020603050405020304" pitchFamily="18" charset="0"/>
                        </a:rPr>
                        <a:t>Har</a:t>
                      </a:r>
                      <a:r>
                        <a:rPr lang="en-US" sz="1200" dirty="0">
                          <a:effectLst/>
                          <a:ea typeface="Times New Roman" panose="02020603050405020304" pitchFamily="18" charset="0"/>
                          <a:cs typeface="Times New Roman" panose="02020603050405020304" pitchFamily="18" charset="0"/>
                        </a:rPr>
                        <a:t> Mountain (1760m), in the northwest part of L-47-137-B plane, center point 44°05' 31.7 "98°02'29.2" geographical coordinates.</a:t>
                      </a:r>
                      <a:r>
                        <a:rPr lang="mn-MN" sz="1200" dirty="0">
                          <a:effectLst/>
                          <a:ea typeface="Times New Roman" panose="02020603050405020304" pitchFamily="18" charset="0"/>
                          <a:cs typeface="Times New Roman" panose="02020603050405020304" pitchFamily="18" charset="0"/>
                        </a:rPr>
                        <a:t> </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nchor="ctr"/>
                </a:tc>
                <a:extLst>
                  <a:ext uri="{0D108BD9-81ED-4DB2-BD59-A6C34878D82A}">
                    <a16:rowId xmlns:a16="http://schemas.microsoft.com/office/drawing/2014/main" val="738402822"/>
                  </a:ext>
                </a:extLst>
              </a:tr>
              <a:tr h="198749">
                <a:tc gridSpan="2">
                  <a:txBody>
                    <a:bodyPr/>
                    <a:lstStyle/>
                    <a:p>
                      <a:pPr algn="l" rtl="0" fontAlgn="ctr"/>
                      <a:r>
                        <a:rPr lang="en-US" sz="1200" dirty="0">
                          <a:effectLst/>
                          <a:ea typeface="Times New Roman" panose="02020603050405020304" pitchFamily="18" charset="0"/>
                          <a:cs typeface="Times New Roman" panose="02020603050405020304" pitchFamily="18" charset="0"/>
                        </a:rPr>
                        <a:t>Coordinates: </a:t>
                      </a:r>
                      <a:endParaRPr lang="mn-MN" sz="12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just">
                        <a:lnSpc>
                          <a:spcPct val="100000"/>
                        </a:lnSpc>
                        <a:spcBef>
                          <a:spcPts val="0"/>
                        </a:spcBef>
                        <a:spcAft>
                          <a:spcPts val="0"/>
                        </a:spcAft>
                        <a:buNone/>
                      </a:pPr>
                      <a:r>
                        <a:rPr lang="en-US" sz="1200" dirty="0">
                          <a:effectLst/>
                          <a:ea typeface="Times New Roman" panose="02020603050405020304" pitchFamily="18" charset="0"/>
                          <a:cs typeface="Times New Roman" panose="02020603050405020304" pitchFamily="18" charset="0"/>
                        </a:rPr>
                        <a:t>Center point NL</a:t>
                      </a:r>
                      <a:r>
                        <a:rPr lang="en-US" sz="1200" baseline="0" dirty="0">
                          <a:effectLst/>
                          <a:ea typeface="Times New Roman" panose="02020603050405020304" pitchFamily="18" charset="0"/>
                          <a:cs typeface="Times New Roman" panose="02020603050405020304" pitchFamily="18" charset="0"/>
                        </a:rPr>
                        <a:t> </a:t>
                      </a:r>
                      <a:r>
                        <a:rPr lang="en-US" sz="1200" dirty="0">
                          <a:effectLst/>
                          <a:ea typeface="Times New Roman" panose="02020603050405020304" pitchFamily="18" charset="0"/>
                          <a:cs typeface="Times New Roman" panose="02020603050405020304" pitchFamily="18" charset="0"/>
                        </a:rPr>
                        <a:t>44°05' 31.7“ EL 98°02'29.2" geographical coordinates.</a:t>
                      </a:r>
                      <a:r>
                        <a:rPr lang="mn-MN" sz="1200" dirty="0">
                          <a:effectLst/>
                          <a:ea typeface="Times New Roman" panose="02020603050405020304" pitchFamily="18" charset="0"/>
                          <a:cs typeface="Times New Roman" panose="02020603050405020304" pitchFamily="18" charset="0"/>
                        </a:rPr>
                        <a:t> </a:t>
                      </a:r>
                      <a:endParaRPr lang="en-US" sz="1200" dirty="0">
                        <a:effectLst/>
                        <a:ea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191266">
                <a:tc gridSpan="2">
                  <a:txBody>
                    <a:bodyPr/>
                    <a:lstStyle/>
                    <a:p>
                      <a:pPr algn="l" rtl="0" fontAlgn="ctr"/>
                      <a:r>
                        <a:rPr lang="en-US" sz="1200" u="none" strike="noStrike" dirty="0">
                          <a:solidFill>
                            <a:schemeClr val="tx1"/>
                          </a:solidFill>
                          <a:effectLst/>
                        </a:rPr>
                        <a:t>Indication:</a:t>
                      </a:r>
                      <a:endParaRPr lang="mn-MN" sz="1200" b="0" i="0" u="none" strike="noStrike" dirty="0">
                        <a:solidFill>
                          <a:schemeClr val="tx1"/>
                        </a:solidFill>
                        <a:effectLst/>
                        <a:latin typeface="Calibri" panose="020F0502020204030204" pitchFamily="34" charset="0"/>
                      </a:endParaRP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Cu, Mo, Au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83452793"/>
                  </a:ext>
                </a:extLst>
              </a:tr>
              <a:tr h="223577">
                <a:tc rowSpan="3">
                  <a:txBody>
                    <a:bodyPr/>
                    <a:lstStyle/>
                    <a:p>
                      <a:pPr algn="l" rtl="0" fontAlgn="ctr"/>
                      <a:r>
                        <a:rPr lang="en-US" sz="1200" b="0" i="0" u="none" strike="noStrike" dirty="0">
                          <a:solidFill>
                            <a:schemeClr val="tx1"/>
                          </a:solidFill>
                          <a:effectLst/>
                          <a:latin typeface="Calibri" panose="020F0502020204030204" pitchFamily="34" charset="0"/>
                        </a:rPr>
                        <a:t>The work is done in the field</a:t>
                      </a:r>
                      <a:endParaRPr lang="mn-MN" sz="1200" b="0" i="0" u="none" strike="noStrike" dirty="0">
                        <a:solidFill>
                          <a:schemeClr val="tx1"/>
                        </a:solidFill>
                        <a:effectLst/>
                        <a:latin typeface="Calibri" panose="020F0502020204030204" pitchFamily="34" charset="0"/>
                      </a:endParaRPr>
                    </a:p>
                  </a:txBody>
                  <a:tcPr marL="9525" marR="9525" marT="9525" marB="0" anchor="ctr"/>
                </a:tc>
                <a:tc>
                  <a:txBody>
                    <a:bodyPr/>
                    <a:lstStyle/>
                    <a:p>
                      <a:pPr algn="l" rtl="0" fontAlgn="ctr"/>
                      <a:r>
                        <a:rPr lang="en-US" sz="1200" dirty="0">
                          <a:cs typeface="Arial" panose="020B0604020202020204" pitchFamily="34" charset="0"/>
                        </a:rPr>
                        <a:t>Ground Magnetic Survey</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569 </a:t>
                      </a:r>
                      <a:r>
                        <a:rPr lang="en-US" sz="1200" b="0" i="0" u="none" strike="noStrike" dirty="0">
                          <a:solidFill>
                            <a:srgbClr val="000000"/>
                          </a:solidFill>
                          <a:effectLst/>
                          <a:latin typeface="Calibri" panose="020F0502020204030204" pitchFamily="34" charset="0"/>
                        </a:rPr>
                        <a:t>km</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207818">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dirty="0">
                          <a:cs typeface="Arial" panose="020B0604020202020204" pitchFamily="34" charset="0"/>
                        </a:rPr>
                        <a:t>Gradient Array</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57 </a:t>
                      </a:r>
                      <a:r>
                        <a:rPr lang="en-US" sz="1200" b="0" i="0" u="none" strike="noStrike" dirty="0">
                          <a:solidFill>
                            <a:srgbClr val="000000"/>
                          </a:solidFill>
                          <a:effectLst/>
                          <a:latin typeface="Calibri" panose="020F0502020204030204" pitchFamily="34" charset="0"/>
                        </a:rPr>
                        <a:t>km</a:t>
                      </a:r>
                      <a:endParaRPr lang="ru-R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6"/>
                  </a:ext>
                </a:extLst>
              </a:tr>
              <a:tr h="372015">
                <a:tc v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dirty="0">
                          <a:cs typeface="Arial" panose="020B0604020202020204" pitchFamily="34" charset="0"/>
                        </a:rPr>
                        <a:t>IP (pole-dipole) Survey</a:t>
                      </a: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mn-MN" sz="1200" b="0" i="0" u="none" strike="noStrike" dirty="0">
                          <a:solidFill>
                            <a:srgbClr val="000000"/>
                          </a:solidFill>
                          <a:effectLst/>
                          <a:latin typeface="Calibri" panose="020F0502020204030204" pitchFamily="34" charset="0"/>
                        </a:rPr>
                        <a:t>57 </a:t>
                      </a:r>
                      <a:r>
                        <a:rPr lang="en-US" sz="1200" b="0" i="0" u="none" strike="noStrike" dirty="0">
                          <a:solidFill>
                            <a:srgbClr val="000000"/>
                          </a:solidFill>
                          <a:effectLst/>
                          <a:latin typeface="Calibri" panose="020F0502020204030204" pitchFamily="34" charset="0"/>
                        </a:rPr>
                        <a:t>km </a:t>
                      </a:r>
                    </a:p>
                  </a:txBody>
                  <a:tcPr marL="9525" marR="9525" marT="9525" marB="0" anchor="ctr"/>
                </a:tc>
                <a:extLst>
                  <a:ext uri="{0D108BD9-81ED-4DB2-BD59-A6C34878D82A}">
                    <a16:rowId xmlns:a16="http://schemas.microsoft.com/office/drawing/2014/main" val="10007"/>
                  </a:ext>
                </a:extLst>
              </a:tr>
              <a:tr h="372015">
                <a:tc gridSpan="2">
                  <a:txBody>
                    <a:bodyPr/>
                    <a:lstStyle/>
                    <a:p>
                      <a:pPr algn="l" rtl="0" fontAlgn="ctr"/>
                      <a:r>
                        <a:rPr lang="en-US" sz="1200" b="0" i="0" u="none" strike="noStrike" kern="1200" baseline="0" dirty="0">
                          <a:solidFill>
                            <a:srgbClr val="000000"/>
                          </a:solidFill>
                          <a:effectLst/>
                          <a:latin typeface="Calibri" panose="020F0502020204030204" pitchFamily="34" charset="0"/>
                          <a:ea typeface="+mn-ea"/>
                          <a:cs typeface="+mn-cs"/>
                        </a:rPr>
                        <a:t>Phone</a:t>
                      </a:r>
                      <a:r>
                        <a:rPr lang="mn-MN" sz="1200" b="0" i="0" u="none" strike="noStrike" kern="1200" baseline="0" dirty="0">
                          <a:solidFill>
                            <a:srgbClr val="000000"/>
                          </a:solidFill>
                          <a:effectLst/>
                          <a:latin typeface="Calibri" panose="020F0502020204030204" pitchFamily="34" charset="0"/>
                          <a:ea typeface="+mn-ea"/>
                          <a:cs typeface="+mn-cs"/>
                        </a:rPr>
                        <a:t>, </a:t>
                      </a:r>
                      <a:r>
                        <a:rPr lang="en-US" sz="1200" b="0" i="0" u="none" strike="noStrike" kern="1200" baseline="0" dirty="0">
                          <a:solidFill>
                            <a:srgbClr val="000000"/>
                          </a:solidFill>
                          <a:effectLst/>
                          <a:latin typeface="Calibri" panose="020F0502020204030204" pitchFamily="34" charset="0"/>
                          <a:ea typeface="+mn-ea"/>
                          <a:cs typeface="+mn-cs"/>
                        </a:rPr>
                        <a:t>e-mail address</a:t>
                      </a:r>
                      <a:r>
                        <a:rPr lang="mn-MN" sz="1200" b="0" i="0" u="none" strike="noStrike" kern="1200" baseline="0" dirty="0">
                          <a:solidFill>
                            <a:srgbClr val="000000"/>
                          </a:solidFill>
                          <a:effectLst/>
                          <a:latin typeface="Calibri" panose="020F0502020204030204" pitchFamily="34" charset="0"/>
                          <a:ea typeface="+mn-ea"/>
                          <a:cs typeface="+mn-cs"/>
                        </a:rPr>
                        <a:t>:</a:t>
                      </a:r>
                    </a:p>
                  </a:txBody>
                  <a:tcPr marL="9525" marR="9525" marT="9525" marB="0" anchor="ctr"/>
                </a:tc>
                <a:tc hMerge="1">
                  <a:txBody>
                    <a:bodyPr/>
                    <a:lstStyle/>
                    <a:p>
                      <a:pPr algn="l" rtl="0" fontAlgn="ctr"/>
                      <a:endParaRPr lang="mn-MN"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rtl="0" fontAlgn="ctr"/>
                      <a:r>
                        <a:rPr lang="en-US" sz="1200" b="0" i="0" u="none" strike="noStrike" dirty="0">
                          <a:solidFill>
                            <a:srgbClr val="000000"/>
                          </a:solidFill>
                          <a:effectLst/>
                          <a:latin typeface="Calibri" panose="020F0502020204030204" pitchFamily="34" charset="0"/>
                        </a:rPr>
                        <a:t>+976-88110062</a:t>
                      </a:r>
                      <a:r>
                        <a:rPr lang="en-US" sz="1200" b="0" i="0" u="none" strike="noStrike" baseline="0" dirty="0">
                          <a:solidFill>
                            <a:srgbClr val="000000"/>
                          </a:solidFill>
                          <a:effectLst/>
                          <a:latin typeface="Calibri" panose="020F0502020204030204" pitchFamily="34" charset="0"/>
                        </a:rPr>
                        <a:t> </a:t>
                      </a:r>
                      <a:r>
                        <a:rPr lang="en-US" sz="1200" u="none" strike="noStrike" baseline="0" dirty="0">
                          <a:effectLst/>
                        </a:rPr>
                        <a:t>+976-98870088 </a:t>
                      </a:r>
                      <a:r>
                        <a:rPr lang="en-US" sz="1200" b="0" i="0" u="none" strike="noStrike" baseline="0" dirty="0">
                          <a:solidFill>
                            <a:srgbClr val="000000"/>
                          </a:solidFill>
                          <a:effectLst/>
                          <a:latin typeface="Calibri" panose="020F0502020204030204" pitchFamily="34" charset="0"/>
                          <a:hlinkClick r:id="rId4"/>
                        </a:rPr>
                        <a:t>info@erdenesalt.mn</a:t>
                      </a:r>
                      <a:r>
                        <a:rPr lang="mn-MN" sz="1200" b="0" i="0" u="none" strike="noStrike" baseline="0" dirty="0">
                          <a:solidFill>
                            <a:srgbClr val="000000"/>
                          </a:solidFill>
                          <a:effectLst/>
                          <a:latin typeface="Calibri" panose="020F0502020204030204" pitchFamily="34" charset="0"/>
                        </a:rPr>
                        <a:t> </a:t>
                      </a:r>
                      <a:endParaRPr lang="mn-MN"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sp>
        <p:nvSpPr>
          <p:cNvPr id="3" name="Rectangle 2"/>
          <p:cNvSpPr/>
          <p:nvPr/>
        </p:nvSpPr>
        <p:spPr>
          <a:xfrm>
            <a:off x="473080" y="3854007"/>
            <a:ext cx="6988349" cy="2246769"/>
          </a:xfrm>
          <a:prstGeom prst="rect">
            <a:avLst/>
          </a:prstGeom>
        </p:spPr>
        <p:txBody>
          <a:bodyPr wrap="square">
            <a:spAutoFit/>
          </a:bodyPr>
          <a:lstStyle/>
          <a:p>
            <a:pPr algn="just"/>
            <a:r>
              <a:rPr lang="en-US" sz="1400" dirty="0">
                <a:ea typeface="+mj-ea"/>
                <a:cs typeface="+mj-cs"/>
              </a:rPr>
              <a:t>         </a:t>
            </a:r>
            <a:r>
              <a:rPr lang="en-US" sz="1400" dirty="0" err="1">
                <a:ea typeface="+mj-ea"/>
                <a:cs typeface="+mj-cs"/>
              </a:rPr>
              <a:t>Bayankhongor</a:t>
            </a:r>
            <a:r>
              <a:rPr lang="en-US" sz="1400" dirty="0">
                <a:ea typeface="+mj-ea"/>
                <a:cs typeface="+mj-cs"/>
              </a:rPr>
              <a:t> Province Bayan-</a:t>
            </a:r>
            <a:r>
              <a:rPr lang="en-US" sz="1400" dirty="0" err="1">
                <a:ea typeface="+mj-ea"/>
                <a:cs typeface="+mj-cs"/>
              </a:rPr>
              <a:t>Undur</a:t>
            </a:r>
            <a:r>
              <a:rPr lang="en-US" sz="1400" dirty="0">
                <a:ea typeface="+mj-ea"/>
                <a:cs typeface="+mj-cs"/>
              </a:rPr>
              <a:t> Sum area, near the low hill on the west side of </a:t>
            </a:r>
            <a:r>
              <a:rPr lang="en-US" sz="1400" dirty="0" err="1">
                <a:ea typeface="+mj-ea"/>
                <a:cs typeface="+mj-cs"/>
              </a:rPr>
              <a:t>Dovjoot</a:t>
            </a:r>
            <a:r>
              <a:rPr lang="en-US" sz="1400" dirty="0">
                <a:ea typeface="+mj-ea"/>
                <a:cs typeface="+mj-cs"/>
              </a:rPr>
              <a:t> </a:t>
            </a:r>
            <a:r>
              <a:rPr lang="en-US" sz="1400" dirty="0" err="1">
                <a:ea typeface="+mj-ea"/>
                <a:cs typeface="+mj-cs"/>
              </a:rPr>
              <a:t>Har</a:t>
            </a:r>
            <a:r>
              <a:rPr lang="en-US" sz="1400" dirty="0">
                <a:ea typeface="+mj-ea"/>
                <a:cs typeface="+mj-cs"/>
              </a:rPr>
              <a:t> Mountain (1760m), in the northwest part of L-47-137-B plane, center point 44°05' 31.7 "98°02'29.2" geographical coordinates.</a:t>
            </a:r>
            <a:r>
              <a:rPr lang="mn-MN" sz="1400" dirty="0">
                <a:ea typeface="+mj-ea"/>
                <a:cs typeface="+mj-cs"/>
              </a:rPr>
              <a:t> </a:t>
            </a:r>
            <a:endParaRPr lang="en-US" sz="1400" dirty="0">
              <a:ea typeface="+mj-ea"/>
              <a:cs typeface="+mj-cs"/>
            </a:endParaRPr>
          </a:p>
          <a:p>
            <a:pPr algn="just"/>
            <a:r>
              <a:rPr lang="en-US" sz="1400" dirty="0">
                <a:ea typeface="+mj-ea"/>
                <a:cs typeface="+mj-cs"/>
              </a:rPr>
              <a:t>      The </a:t>
            </a:r>
            <a:r>
              <a:rPr lang="en-US" sz="1400" dirty="0" err="1">
                <a:ea typeface="+mj-ea"/>
                <a:cs typeface="+mj-cs"/>
              </a:rPr>
              <a:t>Dovjoot</a:t>
            </a:r>
            <a:r>
              <a:rPr lang="en-US" sz="1400" dirty="0">
                <a:ea typeface="+mj-ea"/>
                <a:cs typeface="+mj-cs"/>
              </a:rPr>
              <a:t> </a:t>
            </a:r>
            <a:r>
              <a:rPr lang="en-US" sz="1400" dirty="0" err="1">
                <a:ea typeface="+mj-ea"/>
                <a:cs typeface="+mj-cs"/>
              </a:rPr>
              <a:t>Khar</a:t>
            </a:r>
            <a:r>
              <a:rPr lang="en-US" sz="1400" dirty="0">
                <a:ea typeface="+mj-ea"/>
                <a:cs typeface="+mj-cs"/>
              </a:rPr>
              <a:t> </a:t>
            </a:r>
            <a:r>
              <a:rPr lang="en-US" sz="1400" dirty="0" err="1">
                <a:ea typeface="+mj-ea"/>
                <a:cs typeface="+mj-cs"/>
              </a:rPr>
              <a:t>Uul</a:t>
            </a:r>
            <a:r>
              <a:rPr lang="en-US" sz="1400" dirty="0">
                <a:ea typeface="+mj-ea"/>
                <a:cs typeface="+mj-cs"/>
              </a:rPr>
              <a:t> occurrence is a newly identified similar occurrence located in the same structural tectonic environment among the </a:t>
            </a:r>
            <a:r>
              <a:rPr lang="en-US" sz="1400" dirty="0" err="1">
                <a:ea typeface="+mj-ea"/>
                <a:cs typeface="+mj-cs"/>
              </a:rPr>
              <a:t>Khadat</a:t>
            </a:r>
            <a:r>
              <a:rPr lang="en-US" sz="1400" dirty="0">
                <a:ea typeface="+mj-ea"/>
                <a:cs typeface="+mj-cs"/>
              </a:rPr>
              <a:t> </a:t>
            </a:r>
            <a:r>
              <a:rPr lang="en-US" sz="1400" dirty="0" err="1">
                <a:ea typeface="+mj-ea"/>
                <a:cs typeface="+mj-cs"/>
              </a:rPr>
              <a:t>Gvn</a:t>
            </a:r>
            <a:r>
              <a:rPr lang="en-US" sz="1400" dirty="0">
                <a:ea typeface="+mj-ea"/>
                <a:cs typeface="+mj-cs"/>
              </a:rPr>
              <a:t> and </a:t>
            </a:r>
            <a:r>
              <a:rPr lang="en-US" sz="1400" dirty="0" err="1">
                <a:ea typeface="+mj-ea"/>
                <a:cs typeface="+mj-cs"/>
              </a:rPr>
              <a:t>Khul</a:t>
            </a:r>
            <a:r>
              <a:rPr lang="en-US" sz="1400" dirty="0">
                <a:ea typeface="+mj-ea"/>
                <a:cs typeface="+mj-cs"/>
              </a:rPr>
              <a:t> Mort copper-gold porphyry deposits identified by previous researchers. The discovery is divided into 4 perspectives, and based on the geophysics of previous researchers and the results of 2019 geophysics, it is recommended to drill holes with a depth of 250m or more in fields I and II.</a:t>
            </a:r>
          </a:p>
          <a:p>
            <a:pPr algn="just"/>
            <a:r>
              <a:rPr lang="en-US" sz="1400" dirty="0">
                <a:ea typeface="+mj-ea"/>
                <a:cs typeface="+mj-cs"/>
              </a:rPr>
              <a:t>       If it is considered necessary to carry out deep drilling work, it is more effective to carry out a detailed work on the level of erosion of the manifestation.</a:t>
            </a:r>
          </a:p>
        </p:txBody>
      </p:sp>
      <p:sp>
        <p:nvSpPr>
          <p:cNvPr id="33" name="TextBox 32">
            <a:extLst>
              <a:ext uri="{FF2B5EF4-FFF2-40B4-BE49-F238E27FC236}">
                <a16:creationId xmlns:a16="http://schemas.microsoft.com/office/drawing/2014/main" id="{ADA9D8BB-D5D1-0628-7EEC-F5652B484924}"/>
              </a:ext>
            </a:extLst>
          </p:cNvPr>
          <p:cNvSpPr txBox="1"/>
          <p:nvPr/>
        </p:nvSpPr>
        <p:spPr>
          <a:xfrm>
            <a:off x="852011" y="206454"/>
            <a:ext cx="8724696" cy="430887"/>
          </a:xfrm>
          <a:prstGeom prst="rect">
            <a:avLst/>
          </a:prstGeom>
          <a:noFill/>
        </p:spPr>
        <p:txBody>
          <a:bodyPr wrap="square" lIns="91440" tIns="45720" rIns="91440" bIns="45720" rtlCol="0" anchor="t">
            <a:spAutoFit/>
          </a:bodyPr>
          <a:lstStyle/>
          <a:p>
            <a:pPr lvl="0">
              <a:defRPr/>
            </a:pPr>
            <a:r>
              <a:rPr lang="en-US" sz="2200" b="1" cap="all" dirty="0">
                <a:solidFill>
                  <a:srgbClr val="193477"/>
                </a:solidFill>
                <a:ea typeface="Cambria" panose="02040503050406030204" pitchFamily="18" charset="0"/>
                <a:cs typeface="Calibri" panose="020F0502020204030204" pitchFamily="34" charset="0"/>
              </a:rPr>
              <a:t>About “</a:t>
            </a:r>
            <a:r>
              <a:rPr lang="en-US" sz="2200" b="1" cap="all" dirty="0" err="1">
                <a:solidFill>
                  <a:srgbClr val="193477"/>
                </a:solidFill>
                <a:ea typeface="Cambria" panose="02040503050406030204" pitchFamily="18" charset="0"/>
                <a:cs typeface="Calibri" panose="020F0502020204030204" pitchFamily="34" charset="0"/>
              </a:rPr>
              <a:t>dovjoot</a:t>
            </a:r>
            <a:r>
              <a:rPr lang="en-US" sz="2200" b="1" cap="all" dirty="0">
                <a:solidFill>
                  <a:srgbClr val="193477"/>
                </a:solidFill>
                <a:ea typeface="Cambria" panose="02040503050406030204" pitchFamily="18" charset="0"/>
                <a:cs typeface="Calibri" panose="020F0502020204030204" pitchFamily="34" charset="0"/>
              </a:rPr>
              <a:t>” licensed exploration area</a:t>
            </a:r>
            <a:endParaRPr lang="mn-MN" sz="2200" b="1" cap="all" dirty="0">
              <a:solidFill>
                <a:srgbClr val="193477"/>
              </a:solidFill>
              <a:ea typeface="Cambria" panose="02040503050406030204" pitchFamily="18" charset="0"/>
              <a:cs typeface="Calibri" panose="020F0502020204030204" pitchFamily="34" charset="0"/>
            </a:endParaRPr>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cxnSp>
        <p:nvCxnSpPr>
          <p:cNvPr id="35" name="Straight Connector 34">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468663" y="305203"/>
            <a:ext cx="2479268" cy="307777"/>
          </a:xfrm>
          <a:prstGeom prst="rect">
            <a:avLst/>
          </a:prstGeom>
        </p:spPr>
        <p:txBody>
          <a:bodyPr wrap="none">
            <a:spAutoFit/>
          </a:bodyPr>
          <a:lstStyle/>
          <a:p>
            <a:r>
              <a:rPr lang="mn-MN" sz="1400" b="1" dirty="0">
                <a:cs typeface="Times New Roman" panose="02020603050405020304" pitchFamily="18" charset="0"/>
              </a:rPr>
              <a:t>“</a:t>
            </a:r>
            <a:r>
              <a:rPr lang="en-US" sz="1400" b="1" dirty="0">
                <a:cs typeface="Times New Roman" panose="02020603050405020304" pitchFamily="18" charset="0"/>
              </a:rPr>
              <a:t>ERDENES ALT RESOURCE</a:t>
            </a:r>
            <a:r>
              <a:rPr lang="mn-MN" sz="1400" b="1" dirty="0">
                <a:cs typeface="Times New Roman" panose="02020603050405020304" pitchFamily="18" charset="0"/>
              </a:rPr>
              <a:t>” </a:t>
            </a:r>
            <a:r>
              <a:rPr lang="en-US" sz="1400" b="1" dirty="0">
                <a:cs typeface="Times New Roman" panose="02020603050405020304" pitchFamily="18" charset="0"/>
              </a:rPr>
              <a:t>LLC</a:t>
            </a:r>
            <a:r>
              <a:rPr lang="mn-MN" sz="1400" b="1" dirty="0">
                <a:cs typeface="Times New Roman" panose="02020603050405020304" pitchFamily="18" charset="0"/>
              </a:rPr>
              <a:t> </a:t>
            </a:r>
            <a:endParaRPr lang="en-US" sz="1400" b="1" dirty="0"/>
          </a:p>
        </p:txBody>
      </p:sp>
      <p:sp>
        <p:nvSpPr>
          <p:cNvPr id="28" name="Rectangle 27"/>
          <p:cNvSpPr/>
          <p:nvPr/>
        </p:nvSpPr>
        <p:spPr>
          <a:xfrm>
            <a:off x="535709" y="6135748"/>
            <a:ext cx="11038222" cy="523220"/>
          </a:xfrm>
          <a:prstGeom prst="rect">
            <a:avLst/>
          </a:prstGeom>
          <a:solidFill>
            <a:schemeClr val="bg1"/>
          </a:solidFill>
        </p:spPr>
        <p:txBody>
          <a:bodyPr wrap="square">
            <a:spAutoFit/>
          </a:bodyPr>
          <a:lstStyle/>
          <a:p>
            <a:pPr algn="just">
              <a:lnSpc>
                <a:spcPct val="100000"/>
              </a:lnSpc>
              <a:spcBef>
                <a:spcPts val="0"/>
              </a:spcBef>
              <a:defRPr/>
            </a:pPr>
            <a:r>
              <a:rPr lang="en-US" sz="1400" b="1" dirty="0"/>
              <a:t>Geophysical work has been carried out. Also, comprehensive research work has been carried out at the expense of the state budget, mineral deposits have been identified, further detailed study of gas resources and deposits is necessary.</a:t>
            </a:r>
            <a:endParaRPr lang="mn-MN" sz="1400" b="1" dirty="0"/>
          </a:p>
        </p:txBody>
      </p:sp>
    </p:spTree>
    <p:extLst>
      <p:ext uri="{BB962C8B-B14F-4D97-AF65-F5344CB8AC3E}">
        <p14:creationId xmlns:p14="http://schemas.microsoft.com/office/powerpoint/2010/main" val="192747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280596" y="2437841"/>
            <a:ext cx="3963847" cy="4262215"/>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427323" y="2898302"/>
            <a:ext cx="4958795" cy="3341291"/>
          </a:xfrm>
          <a:prstGeom prst="rect">
            <a:avLst/>
          </a:prstGeom>
        </p:spPr>
      </p:pic>
      <p:sp>
        <p:nvSpPr>
          <p:cNvPr id="9" name="Rectangle 8"/>
          <p:cNvSpPr/>
          <p:nvPr/>
        </p:nvSpPr>
        <p:spPr>
          <a:xfrm>
            <a:off x="448741" y="718464"/>
            <a:ext cx="11272204" cy="2031325"/>
          </a:xfrm>
          <a:prstGeom prst="rect">
            <a:avLst/>
          </a:prstGeom>
        </p:spPr>
        <p:txBody>
          <a:bodyPr wrap="square">
            <a:spAutoFit/>
          </a:bodyPr>
          <a:lstStyle/>
          <a:p>
            <a:pPr algn="just"/>
            <a:r>
              <a:rPr lang="mn-MN" sz="1600" dirty="0"/>
              <a:t>      </a:t>
            </a:r>
            <a:r>
              <a:rPr lang="en-US" sz="1600" dirty="0"/>
              <a:t> </a:t>
            </a:r>
            <a:r>
              <a:rPr lang="mn-MN" sz="1600" dirty="0"/>
              <a:t> </a:t>
            </a:r>
            <a:r>
              <a:rPr lang="en-US" sz="1600" dirty="0"/>
              <a:t>The presence of copper-molybdenum-gold (Cu, Mo, Au) was determined by </a:t>
            </a:r>
            <a:r>
              <a:rPr lang="en-US" sz="1600" dirty="0" err="1"/>
              <a:t>geomin</a:t>
            </a:r>
            <a:r>
              <a:rPr lang="en-US" sz="1600" dirty="0"/>
              <a:t> LLC 1:50000 scale geological mapping and general prospecting in an area of 15.2 km2 by geophysical induced polarization average gradient method, 30.5 km electrical survey and 156 km magnetic survey. , performed a 22.1 t.km search route, excavated 28 m3 of swag, took out 52 point samples, 8 groove samples, 11 channel geochemical samples, 17 samples, 15 samples, and 22 petrophysical samples.</a:t>
            </a:r>
            <a:endParaRPr lang="mn-MN" sz="1600" dirty="0"/>
          </a:p>
          <a:p>
            <a:pPr algn="just"/>
            <a:r>
              <a:rPr lang="mn-MN" sz="1600" dirty="0"/>
              <a:t> </a:t>
            </a:r>
            <a:r>
              <a:rPr lang="en-US" sz="1600" dirty="0"/>
              <a:t>In the central part of the manifestation, 88 m of primary geochemical samples were taken by 4 lines, and in the southwestern part of the manifestation, secondary geochemical sampling was carried out with a grid of 100x25 meters in the area of intensively developed hydrothermal transformation. As a result, promising gold-molybdenum mineralization points were found.</a:t>
            </a:r>
            <a:r>
              <a:rPr lang="mn-MN" sz="1600" dirty="0"/>
              <a:t> </a:t>
            </a:r>
          </a:p>
          <a:p>
            <a:pPr algn="just"/>
            <a:endParaRPr lang="en-US" sz="1400" dirty="0">
              <a:cs typeface="Arial" panose="020B0604020202020204" pitchFamily="34" charset="0"/>
            </a:endParaRPr>
          </a:p>
        </p:txBody>
      </p:sp>
      <p:sp>
        <p:nvSpPr>
          <p:cNvPr id="10" name="TextBox 9">
            <a:extLst>
              <a:ext uri="{FF2B5EF4-FFF2-40B4-BE49-F238E27FC236}">
                <a16:creationId xmlns:a16="http://schemas.microsoft.com/office/drawing/2014/main" id="{ADA9D8BB-D5D1-0628-7EEC-F5652B484924}"/>
              </a:ext>
            </a:extLst>
          </p:cNvPr>
          <p:cNvSpPr txBox="1"/>
          <p:nvPr/>
        </p:nvSpPr>
        <p:spPr>
          <a:xfrm>
            <a:off x="925343" y="191065"/>
            <a:ext cx="8724696" cy="430887"/>
          </a:xfrm>
          <a:prstGeom prst="rect">
            <a:avLst/>
          </a:prstGeom>
          <a:noFill/>
        </p:spPr>
        <p:txBody>
          <a:bodyPr wrap="square" lIns="91440" tIns="45720" rIns="91440" bIns="45720" rtlCol="0" anchor="t">
            <a:spAutoFit/>
          </a:bodyPr>
          <a:lstStyle/>
          <a:p>
            <a:r>
              <a:rPr lang="en-US" sz="2200" b="1" cap="all" dirty="0">
                <a:solidFill>
                  <a:srgbClr val="193477"/>
                </a:solidFill>
                <a:ea typeface="Cambria" panose="02040503050406030204" pitchFamily="18" charset="0"/>
                <a:cs typeface="Calibri" panose="020F0502020204030204" pitchFamily="34" charset="0"/>
              </a:rPr>
              <a:t>Studied</a:t>
            </a:r>
            <a:r>
              <a:rPr lang="mn-MN" sz="2200" b="1" cap="all" dirty="0">
                <a:solidFill>
                  <a:srgbClr val="193477"/>
                </a:solidFill>
                <a:ea typeface="Cambria" panose="02040503050406030204" pitchFamily="18" charset="0"/>
                <a:cs typeface="Calibri" panose="020F0502020204030204" pitchFamily="34" charset="0"/>
              </a:rPr>
              <a:t>-</a:t>
            </a:r>
            <a:r>
              <a:rPr lang="en-US" sz="2200" b="1" cap="all" dirty="0">
                <a:solidFill>
                  <a:srgbClr val="193477"/>
                </a:solidFill>
                <a:ea typeface="Cambria" panose="02040503050406030204" pitchFamily="18" charset="0"/>
                <a:cs typeface="Calibri" panose="020F0502020204030204" pitchFamily="34" charset="0"/>
              </a:rPr>
              <a:t>1</a:t>
            </a:r>
            <a:r>
              <a:rPr lang="mn-MN" sz="2200" b="1" cap="all" dirty="0">
                <a:solidFill>
                  <a:srgbClr val="193477"/>
                </a:solidFill>
                <a:ea typeface="Cambria" panose="02040503050406030204" pitchFamily="18" charset="0"/>
                <a:cs typeface="Calibri" panose="020F0502020204030204" pitchFamily="34" charset="0"/>
              </a:rPr>
              <a:t>. </a:t>
            </a:r>
            <a:r>
              <a:rPr lang="en-US" sz="2200" b="1" cap="all" dirty="0">
                <a:solidFill>
                  <a:srgbClr val="193477"/>
                </a:solidFill>
                <a:ea typeface="Cambria" panose="02040503050406030204" pitchFamily="18" charset="0"/>
                <a:cs typeface="Calibri" panose="020F0502020204030204" pitchFamily="34" charset="0"/>
              </a:rPr>
              <a:t>/2014-2018/. 1:50000 "</a:t>
            </a:r>
            <a:r>
              <a:rPr lang="en-US" sz="2200" b="1" cap="all" dirty="0" err="1">
                <a:solidFill>
                  <a:srgbClr val="193477"/>
                </a:solidFill>
                <a:ea typeface="Cambria" panose="02040503050406030204" pitchFamily="18" charset="0"/>
                <a:cs typeface="Calibri" panose="020F0502020204030204" pitchFamily="34" charset="0"/>
              </a:rPr>
              <a:t>Suman</a:t>
            </a:r>
            <a:r>
              <a:rPr lang="en-US" sz="2200" b="1" cap="all" dirty="0">
                <a:solidFill>
                  <a:srgbClr val="193477"/>
                </a:solidFill>
                <a:ea typeface="Cambria" panose="02040503050406030204" pitchFamily="18" charset="0"/>
                <a:cs typeface="Calibri" panose="020F0502020204030204" pitchFamily="34" charset="0"/>
              </a:rPr>
              <a:t> Khad-50" project</a:t>
            </a:r>
            <a:endParaRPr lang="en-US" sz="2200" b="1" dirty="0">
              <a:ln w="0"/>
              <a:cs typeface="Times New Roman" panose="02020603050405020304" pitchFamily="18"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97" y="179165"/>
            <a:ext cx="465513" cy="454688"/>
          </a:xfrm>
          <a:prstGeom prst="rect">
            <a:avLst/>
          </a:prstGeom>
        </p:spPr>
      </p:pic>
      <p:cxnSp>
        <p:nvCxnSpPr>
          <p:cNvPr id="15" name="Straight Connector 14">
            <a:extLst>
              <a:ext uri="{FF2B5EF4-FFF2-40B4-BE49-F238E27FC236}">
                <a16:creationId xmlns:a16="http://schemas.microsoft.com/office/drawing/2014/main" id="{2F858D29-4DBE-4837-9CA4-7E506F033878}"/>
              </a:ext>
            </a:extLst>
          </p:cNvPr>
          <p:cNvCxnSpPr>
            <a:cxnSpLocks/>
          </p:cNvCxnSpPr>
          <p:nvPr/>
        </p:nvCxnSpPr>
        <p:spPr>
          <a:xfrm>
            <a:off x="267186" y="733871"/>
            <a:ext cx="11657628" cy="0"/>
          </a:xfrm>
          <a:prstGeom prst="line">
            <a:avLst/>
          </a:prstGeom>
          <a:ln w="38100">
            <a:solidFill>
              <a:srgbClr val="193477"/>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650039" y="295086"/>
            <a:ext cx="2479268" cy="307777"/>
          </a:xfrm>
          <a:prstGeom prst="rect">
            <a:avLst/>
          </a:prstGeom>
        </p:spPr>
        <p:txBody>
          <a:bodyPr wrap="none">
            <a:spAutoFit/>
          </a:bodyPr>
          <a:lstStyle/>
          <a:p>
            <a:r>
              <a:rPr lang="mn-MN" sz="1400" b="1" dirty="0">
                <a:cs typeface="Times New Roman" panose="02020603050405020304" pitchFamily="18" charset="0"/>
              </a:rPr>
              <a:t>“</a:t>
            </a:r>
            <a:r>
              <a:rPr lang="en-US" sz="1400" b="1" dirty="0">
                <a:cs typeface="Times New Roman" panose="02020603050405020304" pitchFamily="18" charset="0"/>
              </a:rPr>
              <a:t>ERDENES ALT RESOURCE</a:t>
            </a:r>
            <a:r>
              <a:rPr lang="mn-MN" sz="1400" b="1" dirty="0">
                <a:cs typeface="Times New Roman" panose="02020603050405020304" pitchFamily="18" charset="0"/>
              </a:rPr>
              <a:t>” </a:t>
            </a:r>
            <a:r>
              <a:rPr lang="en-US" sz="1400" b="1" dirty="0">
                <a:cs typeface="Times New Roman" panose="02020603050405020304" pitchFamily="18" charset="0"/>
              </a:rPr>
              <a:t>LLC</a:t>
            </a:r>
            <a:r>
              <a:rPr lang="mn-MN" sz="1400" b="1" dirty="0">
                <a:cs typeface="Times New Roman" panose="02020603050405020304" pitchFamily="18" charset="0"/>
              </a:rPr>
              <a:t> </a:t>
            </a:r>
            <a:endParaRPr lang="en-US" sz="1400" b="1" dirty="0"/>
          </a:p>
        </p:txBody>
      </p:sp>
    </p:spTree>
    <p:extLst>
      <p:ext uri="{BB962C8B-B14F-4D97-AF65-F5344CB8AC3E}">
        <p14:creationId xmlns:p14="http://schemas.microsoft.com/office/powerpoint/2010/main" val="3331135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TotalTime>
  <Words>1856</Words>
  <Application>Microsoft Office PowerPoint</Application>
  <PresentationFormat>Widescreen</PresentationFormat>
  <Paragraphs>117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ТӨСЛИЙН ӨНӨӨГИЙН БАЙДАЛ: ....................................................................................................................</dc:title>
  <dc:creator>Microsoft account</dc:creator>
  <cp:lastModifiedBy>Bilguun Boldbaatar</cp:lastModifiedBy>
  <cp:revision>95</cp:revision>
  <dcterms:created xsi:type="dcterms:W3CDTF">2022-09-02T02:50:32Z</dcterms:created>
  <dcterms:modified xsi:type="dcterms:W3CDTF">2022-09-16T08:49:50Z</dcterms:modified>
</cp:coreProperties>
</file>